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9" r:id="rId3"/>
    <p:sldId id="257" r:id="rId4"/>
    <p:sldId id="260" r:id="rId5"/>
    <p:sldId id="258" r:id="rId6"/>
    <p:sldId id="261" r:id="rId7"/>
    <p:sldId id="262" r:id="rId8"/>
    <p:sldId id="284" r:id="rId9"/>
    <p:sldId id="285" r:id="rId10"/>
    <p:sldId id="286" r:id="rId11"/>
    <p:sldId id="287" r:id="rId12"/>
    <p:sldId id="288" r:id="rId13"/>
    <p:sldId id="263" r:id="rId14"/>
    <p:sldId id="264" r:id="rId15"/>
    <p:sldId id="265" r:id="rId16"/>
    <p:sldId id="266" r:id="rId17"/>
    <p:sldId id="267" r:id="rId18"/>
    <p:sldId id="268" r:id="rId19"/>
    <p:sldId id="269" r:id="rId20"/>
    <p:sldId id="270" r:id="rId21"/>
    <p:sldId id="271" r:id="rId22"/>
    <p:sldId id="273" r:id="rId23"/>
    <p:sldId id="272" r:id="rId24"/>
    <p:sldId id="274" r:id="rId25"/>
    <p:sldId id="275" r:id="rId26"/>
    <p:sldId id="276" r:id="rId27"/>
    <p:sldId id="278" r:id="rId28"/>
    <p:sldId id="280" r:id="rId29"/>
    <p:sldId id="281" r:id="rId30"/>
    <p:sldId id="282"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CD35B-E575-4264-B9B3-4179D7A7A03E}" v="15" dt="2025-03-05T19:26:13.7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berly Hurst" userId="161d4feda2ad3987" providerId="LiveId" clId="{138CD35B-E575-4264-B9B3-4179D7A7A03E}"/>
    <pc:docChg chg="undo custSel addSld modSld sldOrd">
      <pc:chgData name="Kimberly Hurst" userId="161d4feda2ad3987" providerId="LiveId" clId="{138CD35B-E575-4264-B9B3-4179D7A7A03E}" dt="2025-04-22T23:55:53.236" v="1517" actId="207"/>
      <pc:docMkLst>
        <pc:docMk/>
      </pc:docMkLst>
      <pc:sldChg chg="modSp mod">
        <pc:chgData name="Kimberly Hurst" userId="161d4feda2ad3987" providerId="LiveId" clId="{138CD35B-E575-4264-B9B3-4179D7A7A03E}" dt="2025-04-08T18:09:53.485" v="994" actId="20577"/>
        <pc:sldMkLst>
          <pc:docMk/>
          <pc:sldMk cId="175514570" sldId="256"/>
        </pc:sldMkLst>
        <pc:spChg chg="mod">
          <ac:chgData name="Kimberly Hurst" userId="161d4feda2ad3987" providerId="LiveId" clId="{138CD35B-E575-4264-B9B3-4179D7A7A03E}" dt="2025-04-08T18:09:53.485" v="994" actId="20577"/>
          <ac:spMkLst>
            <pc:docMk/>
            <pc:sldMk cId="175514570" sldId="256"/>
            <ac:spMk id="2" creationId="{D6C73813-81CA-8A83-CE0F-66EFD31776B6}"/>
          </ac:spMkLst>
        </pc:spChg>
        <pc:spChg chg="mod">
          <ac:chgData name="Kimberly Hurst" userId="161d4feda2ad3987" providerId="LiveId" clId="{138CD35B-E575-4264-B9B3-4179D7A7A03E}" dt="2025-03-05T19:28:36.883" v="705" actId="1076"/>
          <ac:spMkLst>
            <pc:docMk/>
            <pc:sldMk cId="175514570" sldId="256"/>
            <ac:spMk id="3" creationId="{E50BAD4D-CC61-8EFB-0331-707B933AC722}"/>
          </ac:spMkLst>
        </pc:spChg>
      </pc:sldChg>
      <pc:sldChg chg="modSp mod">
        <pc:chgData name="Kimberly Hurst" userId="161d4feda2ad3987" providerId="LiveId" clId="{138CD35B-E575-4264-B9B3-4179D7A7A03E}" dt="2025-04-08T18:25:29.511" v="1180" actId="20577"/>
        <pc:sldMkLst>
          <pc:docMk/>
          <pc:sldMk cId="36022343" sldId="257"/>
        </pc:sldMkLst>
        <pc:spChg chg="mod">
          <ac:chgData name="Kimberly Hurst" userId="161d4feda2ad3987" providerId="LiveId" clId="{138CD35B-E575-4264-B9B3-4179D7A7A03E}" dt="2025-04-08T18:25:29.511" v="1180" actId="20577"/>
          <ac:spMkLst>
            <pc:docMk/>
            <pc:sldMk cId="36022343" sldId="257"/>
            <ac:spMk id="2" creationId="{4CC0156F-6CD9-8CA5-B7E9-4FC5DB1D02F2}"/>
          </ac:spMkLst>
        </pc:spChg>
      </pc:sldChg>
      <pc:sldChg chg="modSp mod">
        <pc:chgData name="Kimberly Hurst" userId="161d4feda2ad3987" providerId="LiveId" clId="{138CD35B-E575-4264-B9B3-4179D7A7A03E}" dt="2025-03-05T19:33:06.011" v="717" actId="20577"/>
        <pc:sldMkLst>
          <pc:docMk/>
          <pc:sldMk cId="1373824449" sldId="258"/>
        </pc:sldMkLst>
        <pc:spChg chg="mod">
          <ac:chgData name="Kimberly Hurst" userId="161d4feda2ad3987" providerId="LiveId" clId="{138CD35B-E575-4264-B9B3-4179D7A7A03E}" dt="2025-03-05T19:33:06.011" v="717" actId="20577"/>
          <ac:spMkLst>
            <pc:docMk/>
            <pc:sldMk cId="1373824449" sldId="258"/>
            <ac:spMk id="2" creationId="{51EB2345-EFED-B4C6-FA65-D484F8960943}"/>
          </ac:spMkLst>
        </pc:spChg>
      </pc:sldChg>
      <pc:sldChg chg="modSp mod ord">
        <pc:chgData name="Kimberly Hurst" userId="161d4feda2ad3987" providerId="LiveId" clId="{138CD35B-E575-4264-B9B3-4179D7A7A03E}" dt="2025-04-08T18:15:19.439" v="1103" actId="20577"/>
        <pc:sldMkLst>
          <pc:docMk/>
          <pc:sldMk cId="3674712722" sldId="259"/>
        </pc:sldMkLst>
        <pc:spChg chg="mod">
          <ac:chgData name="Kimberly Hurst" userId="161d4feda2ad3987" providerId="LiveId" clId="{138CD35B-E575-4264-B9B3-4179D7A7A03E}" dt="2025-04-08T18:15:19.439" v="1103" actId="20577"/>
          <ac:spMkLst>
            <pc:docMk/>
            <pc:sldMk cId="3674712722" sldId="259"/>
            <ac:spMk id="2" creationId="{62786589-A6CF-3E2B-4BF0-591B5CBF0FB8}"/>
          </ac:spMkLst>
        </pc:spChg>
      </pc:sldChg>
      <pc:sldChg chg="modSp mod ord">
        <pc:chgData name="Kimberly Hurst" userId="161d4feda2ad3987" providerId="LiveId" clId="{138CD35B-E575-4264-B9B3-4179D7A7A03E}" dt="2025-03-07T22:28:56.084" v="852" actId="5793"/>
        <pc:sldMkLst>
          <pc:docMk/>
          <pc:sldMk cId="1683380810" sldId="260"/>
        </pc:sldMkLst>
        <pc:spChg chg="mod">
          <ac:chgData name="Kimberly Hurst" userId="161d4feda2ad3987" providerId="LiveId" clId="{138CD35B-E575-4264-B9B3-4179D7A7A03E}" dt="2025-03-07T22:28:56.084" v="852" actId="5793"/>
          <ac:spMkLst>
            <pc:docMk/>
            <pc:sldMk cId="1683380810" sldId="260"/>
            <ac:spMk id="2" creationId="{28370C74-6B67-5C2E-3558-54CD34D2FBCE}"/>
          </ac:spMkLst>
        </pc:spChg>
      </pc:sldChg>
      <pc:sldChg chg="modSp mod">
        <pc:chgData name="Kimberly Hurst" userId="161d4feda2ad3987" providerId="LiveId" clId="{138CD35B-E575-4264-B9B3-4179D7A7A03E}" dt="2025-03-07T22:30:57.468" v="926" actId="20577"/>
        <pc:sldMkLst>
          <pc:docMk/>
          <pc:sldMk cId="2899032287" sldId="261"/>
        </pc:sldMkLst>
        <pc:spChg chg="mod">
          <ac:chgData name="Kimberly Hurst" userId="161d4feda2ad3987" providerId="LiveId" clId="{138CD35B-E575-4264-B9B3-4179D7A7A03E}" dt="2025-03-07T22:30:57.468" v="926" actId="20577"/>
          <ac:spMkLst>
            <pc:docMk/>
            <pc:sldMk cId="2899032287" sldId="261"/>
            <ac:spMk id="2" creationId="{DACA181F-2E57-D71D-E2B8-52902FDB0E3A}"/>
          </ac:spMkLst>
        </pc:spChg>
      </pc:sldChg>
      <pc:sldChg chg="modSp mod">
        <pc:chgData name="Kimberly Hurst" userId="161d4feda2ad3987" providerId="LiveId" clId="{138CD35B-E575-4264-B9B3-4179D7A7A03E}" dt="2025-03-07T22:36:51.541" v="928" actId="20577"/>
        <pc:sldMkLst>
          <pc:docMk/>
          <pc:sldMk cId="1079563172" sldId="263"/>
        </pc:sldMkLst>
        <pc:spChg chg="mod">
          <ac:chgData name="Kimberly Hurst" userId="161d4feda2ad3987" providerId="LiveId" clId="{138CD35B-E575-4264-B9B3-4179D7A7A03E}" dt="2025-03-07T22:36:51.541" v="928" actId="20577"/>
          <ac:spMkLst>
            <pc:docMk/>
            <pc:sldMk cId="1079563172" sldId="263"/>
            <ac:spMk id="3" creationId="{04B1E21C-DAB1-D82E-477E-E5190548D422}"/>
          </ac:spMkLst>
        </pc:spChg>
      </pc:sldChg>
      <pc:sldChg chg="modSp mod">
        <pc:chgData name="Kimberly Hurst" userId="161d4feda2ad3987" providerId="LiveId" clId="{138CD35B-E575-4264-B9B3-4179D7A7A03E}" dt="2025-03-05T19:38:04.970" v="758" actId="255"/>
        <pc:sldMkLst>
          <pc:docMk/>
          <pc:sldMk cId="2921137377" sldId="265"/>
        </pc:sldMkLst>
        <pc:spChg chg="mod">
          <ac:chgData name="Kimberly Hurst" userId="161d4feda2ad3987" providerId="LiveId" clId="{138CD35B-E575-4264-B9B3-4179D7A7A03E}" dt="2025-03-05T19:38:04.970" v="758" actId="255"/>
          <ac:spMkLst>
            <pc:docMk/>
            <pc:sldMk cId="2921137377" sldId="265"/>
            <ac:spMk id="3" creationId="{2BD1FB79-5E17-6075-B78D-940AC003598E}"/>
          </ac:spMkLst>
        </pc:spChg>
      </pc:sldChg>
      <pc:sldChg chg="modSp mod">
        <pc:chgData name="Kimberly Hurst" userId="161d4feda2ad3987" providerId="LiveId" clId="{138CD35B-E575-4264-B9B3-4179D7A7A03E}" dt="2025-03-05T19:38:51.496" v="759" actId="1076"/>
        <pc:sldMkLst>
          <pc:docMk/>
          <pc:sldMk cId="1795545223" sldId="267"/>
        </pc:sldMkLst>
        <pc:spChg chg="mod">
          <ac:chgData name="Kimberly Hurst" userId="161d4feda2ad3987" providerId="LiveId" clId="{138CD35B-E575-4264-B9B3-4179D7A7A03E}" dt="2025-03-05T19:38:51.496" v="759" actId="1076"/>
          <ac:spMkLst>
            <pc:docMk/>
            <pc:sldMk cId="1795545223" sldId="267"/>
            <ac:spMk id="3" creationId="{6C9CFBBA-75BF-25FF-6A3D-9C2B0BB904A2}"/>
          </ac:spMkLst>
        </pc:spChg>
      </pc:sldChg>
      <pc:sldChg chg="modSp mod">
        <pc:chgData name="Kimberly Hurst" userId="161d4feda2ad3987" providerId="LiveId" clId="{138CD35B-E575-4264-B9B3-4179D7A7A03E}" dt="2025-03-05T19:39:07.861" v="760" actId="20577"/>
        <pc:sldMkLst>
          <pc:docMk/>
          <pc:sldMk cId="707762383" sldId="268"/>
        </pc:sldMkLst>
        <pc:spChg chg="mod">
          <ac:chgData name="Kimberly Hurst" userId="161d4feda2ad3987" providerId="LiveId" clId="{138CD35B-E575-4264-B9B3-4179D7A7A03E}" dt="2025-03-05T19:39:07.861" v="760" actId="20577"/>
          <ac:spMkLst>
            <pc:docMk/>
            <pc:sldMk cId="707762383" sldId="268"/>
            <ac:spMk id="3" creationId="{4E57ED15-6BCF-1213-4CA6-4DBE7B6DCCC9}"/>
          </ac:spMkLst>
        </pc:spChg>
      </pc:sldChg>
      <pc:sldChg chg="modSp mod ord">
        <pc:chgData name="Kimberly Hurst" userId="161d4feda2ad3987" providerId="LiveId" clId="{138CD35B-E575-4264-B9B3-4179D7A7A03E}" dt="2025-03-08T20:49:57.234" v="961" actId="313"/>
        <pc:sldMkLst>
          <pc:docMk/>
          <pc:sldMk cId="2898916355" sldId="272"/>
        </pc:sldMkLst>
        <pc:spChg chg="mod">
          <ac:chgData name="Kimberly Hurst" userId="161d4feda2ad3987" providerId="LiveId" clId="{138CD35B-E575-4264-B9B3-4179D7A7A03E}" dt="2025-03-08T20:49:57.234" v="961" actId="313"/>
          <ac:spMkLst>
            <pc:docMk/>
            <pc:sldMk cId="2898916355" sldId="272"/>
            <ac:spMk id="3" creationId="{99BF353C-EA56-8164-F66C-422FD285E026}"/>
          </ac:spMkLst>
        </pc:spChg>
      </pc:sldChg>
      <pc:sldChg chg="modSp mod">
        <pc:chgData name="Kimberly Hurst" userId="161d4feda2ad3987" providerId="LiveId" clId="{138CD35B-E575-4264-B9B3-4179D7A7A03E}" dt="2025-03-05T19:40:37.328" v="783" actId="20577"/>
        <pc:sldMkLst>
          <pc:docMk/>
          <pc:sldMk cId="145912768" sldId="273"/>
        </pc:sldMkLst>
        <pc:spChg chg="mod">
          <ac:chgData name="Kimberly Hurst" userId="161d4feda2ad3987" providerId="LiveId" clId="{138CD35B-E575-4264-B9B3-4179D7A7A03E}" dt="2025-03-05T19:40:37.328" v="783" actId="20577"/>
          <ac:spMkLst>
            <pc:docMk/>
            <pc:sldMk cId="145912768" sldId="273"/>
            <ac:spMk id="3" creationId="{ACB61847-5BC7-64E9-CBD5-2709989F1EE7}"/>
          </ac:spMkLst>
        </pc:spChg>
      </pc:sldChg>
      <pc:sldChg chg="modSp mod">
        <pc:chgData name="Kimberly Hurst" userId="161d4feda2ad3987" providerId="LiveId" clId="{138CD35B-E575-4264-B9B3-4179D7A7A03E}" dt="2025-03-05T19:41:44.634" v="791" actId="113"/>
        <pc:sldMkLst>
          <pc:docMk/>
          <pc:sldMk cId="2437674573" sldId="275"/>
        </pc:sldMkLst>
        <pc:spChg chg="mod">
          <ac:chgData name="Kimberly Hurst" userId="161d4feda2ad3987" providerId="LiveId" clId="{138CD35B-E575-4264-B9B3-4179D7A7A03E}" dt="2025-03-05T19:41:44.634" v="791" actId="113"/>
          <ac:spMkLst>
            <pc:docMk/>
            <pc:sldMk cId="2437674573" sldId="275"/>
            <ac:spMk id="3" creationId="{CEEFBEEF-904C-F73B-DE91-61B160B0AE07}"/>
          </ac:spMkLst>
        </pc:spChg>
      </pc:sldChg>
      <pc:sldChg chg="modSp mod">
        <pc:chgData name="Kimberly Hurst" userId="161d4feda2ad3987" providerId="LiveId" clId="{138CD35B-E575-4264-B9B3-4179D7A7A03E}" dt="2025-03-05T19:42:09.899" v="793" actId="27636"/>
        <pc:sldMkLst>
          <pc:docMk/>
          <pc:sldMk cId="1541486418" sldId="276"/>
        </pc:sldMkLst>
        <pc:spChg chg="mod">
          <ac:chgData name="Kimberly Hurst" userId="161d4feda2ad3987" providerId="LiveId" clId="{138CD35B-E575-4264-B9B3-4179D7A7A03E}" dt="2025-03-05T19:42:09.899" v="793" actId="27636"/>
          <ac:spMkLst>
            <pc:docMk/>
            <pc:sldMk cId="1541486418" sldId="276"/>
            <ac:spMk id="3" creationId="{2907AD81-D1F3-7959-B484-E7E2CB605656}"/>
          </ac:spMkLst>
        </pc:spChg>
      </pc:sldChg>
      <pc:sldChg chg="modSp mod">
        <pc:chgData name="Kimberly Hurst" userId="161d4feda2ad3987" providerId="LiveId" clId="{138CD35B-E575-4264-B9B3-4179D7A7A03E}" dt="2025-03-05T21:19:48.946" v="813" actId="1076"/>
        <pc:sldMkLst>
          <pc:docMk/>
          <pc:sldMk cId="3297557897" sldId="280"/>
        </pc:sldMkLst>
        <pc:spChg chg="mod">
          <ac:chgData name="Kimberly Hurst" userId="161d4feda2ad3987" providerId="LiveId" clId="{138CD35B-E575-4264-B9B3-4179D7A7A03E}" dt="2025-03-05T21:19:48.946" v="813" actId="1076"/>
          <ac:spMkLst>
            <pc:docMk/>
            <pc:sldMk cId="3297557897" sldId="280"/>
            <ac:spMk id="3" creationId="{32862478-D377-0275-F918-2D3ED743A28E}"/>
          </ac:spMkLst>
        </pc:spChg>
      </pc:sldChg>
      <pc:sldChg chg="modSp mod">
        <pc:chgData name="Kimberly Hurst" userId="161d4feda2ad3987" providerId="LiveId" clId="{138CD35B-E575-4264-B9B3-4179D7A7A03E}" dt="2025-03-05T21:19:21.285" v="810" actId="20577"/>
        <pc:sldMkLst>
          <pc:docMk/>
          <pc:sldMk cId="1976181710" sldId="281"/>
        </pc:sldMkLst>
        <pc:spChg chg="mod">
          <ac:chgData name="Kimberly Hurst" userId="161d4feda2ad3987" providerId="LiveId" clId="{138CD35B-E575-4264-B9B3-4179D7A7A03E}" dt="2025-03-05T21:19:21.285" v="810" actId="20577"/>
          <ac:spMkLst>
            <pc:docMk/>
            <pc:sldMk cId="1976181710" sldId="281"/>
            <ac:spMk id="3" creationId="{1ADC60B9-D80A-844C-6751-1EB1555B99BE}"/>
          </ac:spMkLst>
        </pc:spChg>
      </pc:sldChg>
      <pc:sldChg chg="modSp mod">
        <pc:chgData name="Kimberly Hurst" userId="161d4feda2ad3987" providerId="LiveId" clId="{138CD35B-E575-4264-B9B3-4179D7A7A03E}" dt="2025-03-05T21:18:20.402" v="809" actId="122"/>
        <pc:sldMkLst>
          <pc:docMk/>
          <pc:sldMk cId="3464097159" sldId="282"/>
        </pc:sldMkLst>
        <pc:spChg chg="mod">
          <ac:chgData name="Kimberly Hurst" userId="161d4feda2ad3987" providerId="LiveId" clId="{138CD35B-E575-4264-B9B3-4179D7A7A03E}" dt="2025-03-05T21:18:20.402" v="809" actId="122"/>
          <ac:spMkLst>
            <pc:docMk/>
            <pc:sldMk cId="3464097159" sldId="282"/>
            <ac:spMk id="3" creationId="{D348C911-8916-D3C3-7FD7-650834334678}"/>
          </ac:spMkLst>
        </pc:spChg>
      </pc:sldChg>
      <pc:sldChg chg="modSp mod">
        <pc:chgData name="Kimberly Hurst" userId="161d4feda2ad3987" providerId="LiveId" clId="{138CD35B-E575-4264-B9B3-4179D7A7A03E}" dt="2025-04-08T18:26:47.617" v="1182" actId="20577"/>
        <pc:sldMkLst>
          <pc:docMk/>
          <pc:sldMk cId="3356868423" sldId="283"/>
        </pc:sldMkLst>
        <pc:spChg chg="mod">
          <ac:chgData name="Kimberly Hurst" userId="161d4feda2ad3987" providerId="LiveId" clId="{138CD35B-E575-4264-B9B3-4179D7A7A03E}" dt="2025-04-08T18:26:47.617" v="1182" actId="20577"/>
          <ac:spMkLst>
            <pc:docMk/>
            <pc:sldMk cId="3356868423" sldId="283"/>
            <ac:spMk id="2" creationId="{467E7E05-D838-5B77-C954-27246F48D786}"/>
          </ac:spMkLst>
        </pc:spChg>
      </pc:sldChg>
      <pc:sldChg chg="addSp delSp modSp new mod">
        <pc:chgData name="Kimberly Hurst" userId="161d4feda2ad3987" providerId="LiveId" clId="{138CD35B-E575-4264-B9B3-4179D7A7A03E}" dt="2025-04-22T23:55:53.236" v="1517" actId="207"/>
        <pc:sldMkLst>
          <pc:docMk/>
          <pc:sldMk cId="1729468297" sldId="284"/>
        </pc:sldMkLst>
        <pc:spChg chg="mod">
          <ac:chgData name="Kimberly Hurst" userId="161d4feda2ad3987" providerId="LiveId" clId="{138CD35B-E575-4264-B9B3-4179D7A7A03E}" dt="2025-04-22T23:55:53.236" v="1517" actId="207"/>
          <ac:spMkLst>
            <pc:docMk/>
            <pc:sldMk cId="1729468297" sldId="284"/>
            <ac:spMk id="3" creationId="{FA209D6D-8195-BB85-B19D-963F63171DC1}"/>
          </ac:spMkLst>
        </pc:spChg>
        <pc:spChg chg="add mod">
          <ac:chgData name="Kimberly Hurst" userId="161d4feda2ad3987" providerId="LiveId" clId="{138CD35B-E575-4264-B9B3-4179D7A7A03E}" dt="2025-03-05T19:21:00.875" v="670" actId="1076"/>
          <ac:spMkLst>
            <pc:docMk/>
            <pc:sldMk cId="1729468297" sldId="284"/>
            <ac:spMk id="6" creationId="{799BB05F-85CF-5C18-CB99-2B2A445969F0}"/>
          </ac:spMkLst>
        </pc:spChg>
        <pc:picChg chg="add mod">
          <ac:chgData name="Kimberly Hurst" userId="161d4feda2ad3987" providerId="LiveId" clId="{138CD35B-E575-4264-B9B3-4179D7A7A03E}" dt="2025-03-05T17:59:55.320" v="229" actId="14100"/>
          <ac:picMkLst>
            <pc:docMk/>
            <pc:sldMk cId="1729468297" sldId="284"/>
            <ac:picMk id="5" creationId="{4D43B9C4-9CE8-8AE7-1CDE-8E8423B1FED4}"/>
          </ac:picMkLst>
        </pc:picChg>
      </pc:sldChg>
      <pc:sldChg chg="addSp delSp modSp new mod">
        <pc:chgData name="Kimberly Hurst" userId="161d4feda2ad3987" providerId="LiveId" clId="{138CD35B-E575-4264-B9B3-4179D7A7A03E}" dt="2025-03-05T19:25:26.550" v="674" actId="1076"/>
        <pc:sldMkLst>
          <pc:docMk/>
          <pc:sldMk cId="1433365340" sldId="285"/>
        </pc:sldMkLst>
        <pc:spChg chg="mod">
          <ac:chgData name="Kimberly Hurst" userId="161d4feda2ad3987" providerId="LiveId" clId="{138CD35B-E575-4264-B9B3-4179D7A7A03E}" dt="2025-03-05T19:18:11.954" v="634" actId="27636"/>
          <ac:spMkLst>
            <pc:docMk/>
            <pc:sldMk cId="1433365340" sldId="285"/>
            <ac:spMk id="3" creationId="{7DE22C2C-C9C1-21F0-967B-F64D5B2F3B3C}"/>
          </ac:spMkLst>
        </pc:spChg>
        <pc:spChg chg="add mod">
          <ac:chgData name="Kimberly Hurst" userId="161d4feda2ad3987" providerId="LiveId" clId="{138CD35B-E575-4264-B9B3-4179D7A7A03E}" dt="2025-03-05T19:25:26.550" v="674" actId="1076"/>
          <ac:spMkLst>
            <pc:docMk/>
            <pc:sldMk cId="1433365340" sldId="285"/>
            <ac:spMk id="6" creationId="{D828FCAF-95AE-1FAC-06AF-F6B9B28DEB0D}"/>
          </ac:spMkLst>
        </pc:spChg>
        <pc:picChg chg="add mod">
          <ac:chgData name="Kimberly Hurst" userId="161d4feda2ad3987" providerId="LiveId" clId="{138CD35B-E575-4264-B9B3-4179D7A7A03E}" dt="2025-03-05T17:51:15.736" v="145" actId="1076"/>
          <ac:picMkLst>
            <pc:docMk/>
            <pc:sldMk cId="1433365340" sldId="285"/>
            <ac:picMk id="5" creationId="{6D1F6E7F-0632-F459-343F-00A5D5F5E4FE}"/>
          </ac:picMkLst>
        </pc:picChg>
      </pc:sldChg>
      <pc:sldChg chg="addSp delSp modSp new mod">
        <pc:chgData name="Kimberly Hurst" userId="161d4feda2ad3987" providerId="LiveId" clId="{138CD35B-E575-4264-B9B3-4179D7A7A03E}" dt="2025-03-05T19:25:44.758" v="678" actId="1076"/>
        <pc:sldMkLst>
          <pc:docMk/>
          <pc:sldMk cId="2163867692" sldId="286"/>
        </pc:sldMkLst>
        <pc:spChg chg="add mod">
          <ac:chgData name="Kimberly Hurst" userId="161d4feda2ad3987" providerId="LiveId" clId="{138CD35B-E575-4264-B9B3-4179D7A7A03E}" dt="2025-03-05T19:19:25.393" v="660" actId="20577"/>
          <ac:spMkLst>
            <pc:docMk/>
            <pc:sldMk cId="2163867692" sldId="286"/>
            <ac:spMk id="8" creationId="{AD476EC4-96BE-3CBE-5EDB-539907957D38}"/>
          </ac:spMkLst>
        </pc:spChg>
        <pc:spChg chg="add mod">
          <ac:chgData name="Kimberly Hurst" userId="161d4feda2ad3987" providerId="LiveId" clId="{138CD35B-E575-4264-B9B3-4179D7A7A03E}" dt="2025-03-05T19:13:55.699" v="567" actId="1076"/>
          <ac:spMkLst>
            <pc:docMk/>
            <pc:sldMk cId="2163867692" sldId="286"/>
            <ac:spMk id="9" creationId="{2A52DF1A-3F30-C3DC-D31F-AEF13F8AC8CF}"/>
          </ac:spMkLst>
        </pc:spChg>
        <pc:spChg chg="add mod">
          <ac:chgData name="Kimberly Hurst" userId="161d4feda2ad3987" providerId="LiveId" clId="{138CD35B-E575-4264-B9B3-4179D7A7A03E}" dt="2025-03-05T19:25:44.758" v="678" actId="1076"/>
          <ac:spMkLst>
            <pc:docMk/>
            <pc:sldMk cId="2163867692" sldId="286"/>
            <ac:spMk id="10" creationId="{B35697F0-0224-3EF2-0728-3E570833634E}"/>
          </ac:spMkLst>
        </pc:spChg>
        <pc:picChg chg="add mod">
          <ac:chgData name="Kimberly Hurst" userId="161d4feda2ad3987" providerId="LiveId" clId="{138CD35B-E575-4264-B9B3-4179D7A7A03E}" dt="2025-03-05T17:52:01.847" v="152" actId="1076"/>
          <ac:picMkLst>
            <pc:docMk/>
            <pc:sldMk cId="2163867692" sldId="286"/>
            <ac:picMk id="5" creationId="{26C67D31-2926-C562-1C4F-F73B25C26FFF}"/>
          </ac:picMkLst>
        </pc:picChg>
      </pc:sldChg>
      <pc:sldChg chg="addSp delSp modSp new mod">
        <pc:chgData name="Kimberly Hurst" userId="161d4feda2ad3987" providerId="LiveId" clId="{138CD35B-E575-4264-B9B3-4179D7A7A03E}" dt="2025-03-05T19:26:07.052" v="682" actId="1076"/>
        <pc:sldMkLst>
          <pc:docMk/>
          <pc:sldMk cId="3421184175" sldId="287"/>
        </pc:sldMkLst>
        <pc:spChg chg="mod">
          <ac:chgData name="Kimberly Hurst" userId="161d4feda2ad3987" providerId="LiveId" clId="{138CD35B-E575-4264-B9B3-4179D7A7A03E}" dt="2025-03-05T19:19:57.911" v="665" actId="1076"/>
          <ac:spMkLst>
            <pc:docMk/>
            <pc:sldMk cId="3421184175" sldId="287"/>
            <ac:spMk id="3" creationId="{1B31CFD6-C713-4954-2019-08FF0161C491}"/>
          </ac:spMkLst>
        </pc:spChg>
        <pc:spChg chg="add mod">
          <ac:chgData name="Kimberly Hurst" userId="161d4feda2ad3987" providerId="LiveId" clId="{138CD35B-E575-4264-B9B3-4179D7A7A03E}" dt="2025-03-05T19:16:02.070" v="601" actId="1076"/>
          <ac:spMkLst>
            <pc:docMk/>
            <pc:sldMk cId="3421184175" sldId="287"/>
            <ac:spMk id="6" creationId="{E312EAAC-33D0-BE49-C750-E2DCE1B3B129}"/>
          </ac:spMkLst>
        </pc:spChg>
        <pc:spChg chg="add mod">
          <ac:chgData name="Kimberly Hurst" userId="161d4feda2ad3987" providerId="LiveId" clId="{138CD35B-E575-4264-B9B3-4179D7A7A03E}" dt="2025-03-05T19:26:07.052" v="682" actId="1076"/>
          <ac:spMkLst>
            <pc:docMk/>
            <pc:sldMk cId="3421184175" sldId="287"/>
            <ac:spMk id="7" creationId="{47D03E04-3454-0964-774F-1B06A9EF1011}"/>
          </ac:spMkLst>
        </pc:spChg>
        <pc:picChg chg="add mod">
          <ac:chgData name="Kimberly Hurst" userId="161d4feda2ad3987" providerId="LiveId" clId="{138CD35B-E575-4264-B9B3-4179D7A7A03E}" dt="2025-03-05T17:54:44.528" v="172" actId="1076"/>
          <ac:picMkLst>
            <pc:docMk/>
            <pc:sldMk cId="3421184175" sldId="287"/>
            <ac:picMk id="5" creationId="{91DA2331-6C94-A7E1-2883-6D3C222EA601}"/>
          </ac:picMkLst>
        </pc:picChg>
      </pc:sldChg>
      <pc:sldChg chg="addSp delSp modSp new mod">
        <pc:chgData name="Kimberly Hurst" userId="161d4feda2ad3987" providerId="LiveId" clId="{138CD35B-E575-4264-B9B3-4179D7A7A03E}" dt="2025-03-05T19:26:23.939" v="686" actId="1076"/>
        <pc:sldMkLst>
          <pc:docMk/>
          <pc:sldMk cId="3811902102" sldId="288"/>
        </pc:sldMkLst>
        <pc:spChg chg="mod">
          <ac:chgData name="Kimberly Hurst" userId="161d4feda2ad3987" providerId="LiveId" clId="{138CD35B-E575-4264-B9B3-4179D7A7A03E}" dt="2025-03-05T19:20:03.483" v="666" actId="1076"/>
          <ac:spMkLst>
            <pc:docMk/>
            <pc:sldMk cId="3811902102" sldId="288"/>
            <ac:spMk id="3" creationId="{042A234F-95EF-C427-AAEB-6231B5F24CA7}"/>
          </ac:spMkLst>
        </pc:spChg>
        <pc:spChg chg="add mod">
          <ac:chgData name="Kimberly Hurst" userId="161d4feda2ad3987" providerId="LiveId" clId="{138CD35B-E575-4264-B9B3-4179D7A7A03E}" dt="2025-03-05T19:17:34.167" v="622" actId="1076"/>
          <ac:spMkLst>
            <pc:docMk/>
            <pc:sldMk cId="3811902102" sldId="288"/>
            <ac:spMk id="6" creationId="{BA4CF021-E34C-33A4-EB81-135C10E7D4F4}"/>
          </ac:spMkLst>
        </pc:spChg>
        <pc:spChg chg="add mod">
          <ac:chgData name="Kimberly Hurst" userId="161d4feda2ad3987" providerId="LiveId" clId="{138CD35B-E575-4264-B9B3-4179D7A7A03E}" dt="2025-03-05T19:26:23.939" v="686" actId="1076"/>
          <ac:spMkLst>
            <pc:docMk/>
            <pc:sldMk cId="3811902102" sldId="288"/>
            <ac:spMk id="7" creationId="{9191FA0A-8A57-4166-A21B-0B3B83134FFC}"/>
          </ac:spMkLst>
        </pc:spChg>
        <pc:picChg chg="add mod">
          <ac:chgData name="Kimberly Hurst" userId="161d4feda2ad3987" providerId="LiveId" clId="{138CD35B-E575-4264-B9B3-4179D7A7A03E}" dt="2025-03-05T17:58:34.612" v="185" actId="1076"/>
          <ac:picMkLst>
            <pc:docMk/>
            <pc:sldMk cId="3811902102" sldId="288"/>
            <ac:picMk id="5" creationId="{25FDE068-0D84-6C85-DB44-C55601D5AF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1550A4-3099-4AEB-81C1-AACD924B14C6}" type="datetimeFigureOut">
              <a:rPr lang="en-CA" smtClean="0"/>
              <a:t>2025-04-13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F4951C-969B-44C8-8C6C-17018BC59552}" type="slidenum">
              <a:rPr lang="en-CA" smtClean="0"/>
              <a:t>‹#›</a:t>
            </a:fld>
            <a:endParaRPr lang="en-CA"/>
          </a:p>
        </p:txBody>
      </p:sp>
    </p:spTree>
    <p:extLst>
      <p:ext uri="{BB962C8B-B14F-4D97-AF65-F5344CB8AC3E}">
        <p14:creationId xmlns:p14="http://schemas.microsoft.com/office/powerpoint/2010/main" val="45157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AF4D37C-045A-4E91-BC1F-DAB26A59BCD8}" type="datetimeFigureOut">
              <a:rPr lang="en-CA" smtClean="0"/>
              <a:t>2025-04-13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306698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310663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218857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99404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1585538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AF4D37C-045A-4E91-BC1F-DAB26A59BCD8}" type="datetimeFigureOut">
              <a:rPr lang="en-CA" smtClean="0"/>
              <a:t>2025-04-13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1656474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AF4D37C-045A-4E91-BC1F-DAB26A59BCD8}" type="datetimeFigureOut">
              <a:rPr lang="en-CA" smtClean="0"/>
              <a:t>2025-04-13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2974255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4D37C-045A-4E91-BC1F-DAB26A59BCD8}" type="datetimeFigureOut">
              <a:rPr lang="en-CA" smtClean="0"/>
              <a:t>2025-04-13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2206758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4D37C-045A-4E91-BC1F-DAB26A59BCD8}" type="datetimeFigureOut">
              <a:rPr lang="en-CA" smtClean="0"/>
              <a:t>2025-04-13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336708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4D37C-045A-4E91-BC1F-DAB26A59BCD8}" type="datetimeFigureOut">
              <a:rPr lang="en-CA" smtClean="0"/>
              <a:t>2025-04-13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141969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F4D37C-045A-4E91-BC1F-DAB26A59BCD8}" type="datetimeFigureOut">
              <a:rPr lang="en-CA" smtClean="0"/>
              <a:t>2025-04-13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1623178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418139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F4D37C-045A-4E91-BC1F-DAB26A59BCD8}" type="datetimeFigureOut">
              <a:rPr lang="en-CA" smtClean="0"/>
              <a:t>2025-04-13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4200134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F4D37C-045A-4E91-BC1F-DAB26A59BCD8}" type="datetimeFigureOut">
              <a:rPr lang="en-CA" smtClean="0"/>
              <a:t>2025-04-13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73161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4D37C-045A-4E91-BC1F-DAB26A59BCD8}" type="datetimeFigureOut">
              <a:rPr lang="en-CA" smtClean="0"/>
              <a:t>2025-04-13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91621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2716851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F4D37C-045A-4E91-BC1F-DAB26A59BCD8}" type="datetimeFigureOut">
              <a:rPr lang="en-CA" smtClean="0"/>
              <a:t>2025-04-13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DA0E70D-5C2A-48D4-97F9-5C74ADD26A99}" type="slidenum">
              <a:rPr lang="en-CA" smtClean="0"/>
              <a:t>‹#›</a:t>
            </a:fld>
            <a:endParaRPr lang="en-CA"/>
          </a:p>
        </p:txBody>
      </p:sp>
    </p:spTree>
    <p:extLst>
      <p:ext uri="{BB962C8B-B14F-4D97-AF65-F5344CB8AC3E}">
        <p14:creationId xmlns:p14="http://schemas.microsoft.com/office/powerpoint/2010/main" val="152600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AF4D37C-045A-4E91-BC1F-DAB26A59BCD8}" type="datetimeFigureOut">
              <a:rPr lang="en-CA" smtClean="0"/>
              <a:t>2025-04-13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DA0E70D-5C2A-48D4-97F9-5C74ADD26A99}" type="slidenum">
              <a:rPr lang="en-CA" smtClean="0"/>
              <a:t>‹#›</a:t>
            </a:fld>
            <a:endParaRPr lang="en-CA"/>
          </a:p>
        </p:txBody>
      </p:sp>
    </p:spTree>
    <p:extLst>
      <p:ext uri="{BB962C8B-B14F-4D97-AF65-F5344CB8AC3E}">
        <p14:creationId xmlns:p14="http://schemas.microsoft.com/office/powerpoint/2010/main" val="38289056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copa.ca/become-citizens-patrol-membe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73813-81CA-8A83-CE0F-66EFD31776B6}"/>
              </a:ext>
            </a:extLst>
          </p:cNvPr>
          <p:cNvSpPr>
            <a:spLocks noGrp="1"/>
          </p:cNvSpPr>
          <p:nvPr>
            <p:ph type="ctrTitle"/>
          </p:nvPr>
        </p:nvSpPr>
        <p:spPr>
          <a:xfrm>
            <a:off x="1873771" y="2146409"/>
            <a:ext cx="9144000" cy="1641490"/>
          </a:xfrm>
        </p:spPr>
        <p:txBody>
          <a:bodyPr>
            <a:noAutofit/>
          </a:bodyPr>
          <a:lstStyle/>
          <a:p>
            <a:pPr algn="ctr"/>
            <a:r>
              <a:rPr lang="en-CA" sz="6000" dirty="0"/>
              <a:t>How to start a </a:t>
            </a:r>
            <a:br>
              <a:rPr lang="en-CA" sz="6000" dirty="0"/>
            </a:br>
            <a:r>
              <a:rPr lang="en-CA" sz="6000" dirty="0"/>
              <a:t>Citizens on Patrol </a:t>
            </a:r>
            <a:br>
              <a:rPr lang="en-CA" sz="6000" dirty="0"/>
            </a:br>
            <a:r>
              <a:rPr lang="en-CA" sz="6000" dirty="0"/>
              <a:t>group in your community </a:t>
            </a:r>
          </a:p>
        </p:txBody>
      </p:sp>
      <p:sp>
        <p:nvSpPr>
          <p:cNvPr id="3" name="Subtitle 2">
            <a:extLst>
              <a:ext uri="{FF2B5EF4-FFF2-40B4-BE49-F238E27FC236}">
                <a16:creationId xmlns:a16="http://schemas.microsoft.com/office/drawing/2014/main" id="{E50BAD4D-CC61-8EFB-0331-707B933AC722}"/>
              </a:ext>
            </a:extLst>
          </p:cNvPr>
          <p:cNvSpPr>
            <a:spLocks noGrp="1"/>
          </p:cNvSpPr>
          <p:nvPr>
            <p:ph type="subTitle" idx="1"/>
          </p:nvPr>
        </p:nvSpPr>
        <p:spPr>
          <a:xfrm>
            <a:off x="-1386590" y="366861"/>
            <a:ext cx="13578590" cy="754025"/>
          </a:xfrm>
        </p:spPr>
        <p:txBody>
          <a:bodyPr>
            <a:noAutofit/>
          </a:bodyPr>
          <a:lstStyle/>
          <a:p>
            <a:r>
              <a:rPr lang="en-CA" sz="5700" b="1" dirty="0">
                <a:solidFill>
                  <a:schemeClr val="tx1">
                    <a:lumMod val="50000"/>
                  </a:schemeClr>
                </a:solidFill>
              </a:rPr>
              <a:t>A</a:t>
            </a:r>
            <a:r>
              <a:rPr lang="en-CA" sz="5700" b="1" dirty="0"/>
              <a:t>lberta </a:t>
            </a:r>
            <a:r>
              <a:rPr lang="en-CA" sz="5700" b="1" dirty="0">
                <a:solidFill>
                  <a:schemeClr val="tx1">
                    <a:lumMod val="50000"/>
                  </a:schemeClr>
                </a:solidFill>
              </a:rPr>
              <a:t>C</a:t>
            </a:r>
            <a:r>
              <a:rPr lang="en-CA" sz="5700" b="1" dirty="0"/>
              <a:t>itizens </a:t>
            </a:r>
            <a:r>
              <a:rPr lang="en-CA" sz="5700" b="1" dirty="0">
                <a:solidFill>
                  <a:schemeClr val="tx1">
                    <a:lumMod val="50000"/>
                  </a:schemeClr>
                </a:solidFill>
              </a:rPr>
              <a:t>O</a:t>
            </a:r>
            <a:r>
              <a:rPr lang="en-CA" sz="5700" b="1" dirty="0">
                <a:solidFill>
                  <a:schemeClr val="tx2"/>
                </a:solidFill>
              </a:rPr>
              <a:t>n</a:t>
            </a:r>
            <a:r>
              <a:rPr lang="en-CA" sz="5700" b="1" dirty="0"/>
              <a:t> </a:t>
            </a:r>
            <a:r>
              <a:rPr lang="en-CA" sz="5700" b="1" dirty="0">
                <a:solidFill>
                  <a:schemeClr val="tx1">
                    <a:lumMod val="50000"/>
                  </a:schemeClr>
                </a:solidFill>
              </a:rPr>
              <a:t>P</a:t>
            </a:r>
            <a:r>
              <a:rPr lang="en-CA" sz="5700" b="1" dirty="0"/>
              <a:t>atrol </a:t>
            </a:r>
            <a:r>
              <a:rPr lang="en-CA" sz="5700" b="1" dirty="0">
                <a:solidFill>
                  <a:schemeClr val="tx1">
                    <a:lumMod val="50000"/>
                  </a:schemeClr>
                </a:solidFill>
              </a:rPr>
              <a:t>A</a:t>
            </a:r>
            <a:r>
              <a:rPr lang="en-CA" sz="5700" b="1" dirty="0"/>
              <a:t>ssociation </a:t>
            </a:r>
          </a:p>
        </p:txBody>
      </p:sp>
      <p:pic>
        <p:nvPicPr>
          <p:cNvPr id="5" name="Picture 4" descr="A blue and white shield with text&#10;&#10;AI-generated content may be incorrect.">
            <a:extLst>
              <a:ext uri="{FF2B5EF4-FFF2-40B4-BE49-F238E27FC236}">
                <a16:creationId xmlns:a16="http://schemas.microsoft.com/office/drawing/2014/main" id="{A6E1C5BE-3AE3-8BC8-1649-F96D34A204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8164" y="5128592"/>
            <a:ext cx="1773836" cy="1773836"/>
          </a:xfrm>
          <a:prstGeom prst="rect">
            <a:avLst/>
          </a:prstGeom>
        </p:spPr>
      </p:pic>
      <p:sp>
        <p:nvSpPr>
          <p:cNvPr id="7" name="TextBox 6">
            <a:extLst>
              <a:ext uri="{FF2B5EF4-FFF2-40B4-BE49-F238E27FC236}">
                <a16:creationId xmlns:a16="http://schemas.microsoft.com/office/drawing/2014/main" id="{0207A666-1A1A-D780-4CFB-42EE52F0F27F}"/>
              </a:ext>
            </a:extLst>
          </p:cNvPr>
          <p:cNvSpPr txBox="1"/>
          <p:nvPr/>
        </p:nvSpPr>
        <p:spPr>
          <a:xfrm>
            <a:off x="0" y="6454912"/>
            <a:ext cx="5946099" cy="400110"/>
          </a:xfrm>
          <a:prstGeom prst="rect">
            <a:avLst/>
          </a:prstGeom>
          <a:noFill/>
        </p:spPr>
        <p:txBody>
          <a:bodyPr wrap="square" rtlCol="0">
            <a:spAutoFit/>
          </a:bodyPr>
          <a:lstStyle/>
          <a:p>
            <a:r>
              <a:rPr lang="en-CA" sz="2000" b="1" dirty="0"/>
              <a:t>March 2025</a:t>
            </a:r>
          </a:p>
        </p:txBody>
      </p:sp>
    </p:spTree>
    <p:extLst>
      <p:ext uri="{BB962C8B-B14F-4D97-AF65-F5344CB8AC3E}">
        <p14:creationId xmlns:p14="http://schemas.microsoft.com/office/powerpoint/2010/main" val="175514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shield with text&#10;&#10;AI-generated content may be incorrect.">
            <a:extLst>
              <a:ext uri="{FF2B5EF4-FFF2-40B4-BE49-F238E27FC236}">
                <a16:creationId xmlns:a16="http://schemas.microsoft.com/office/drawing/2014/main" id="{26C67D31-2926-C562-1C4F-F73B25C26F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35415" y="5519958"/>
            <a:ext cx="1338042" cy="1338042"/>
          </a:xfrm>
        </p:spPr>
      </p:pic>
      <p:sp>
        <p:nvSpPr>
          <p:cNvPr id="8" name="TextBox 7">
            <a:extLst>
              <a:ext uri="{FF2B5EF4-FFF2-40B4-BE49-F238E27FC236}">
                <a16:creationId xmlns:a16="http://schemas.microsoft.com/office/drawing/2014/main" id="{AD476EC4-96BE-3CBE-5EDB-539907957D38}"/>
              </a:ext>
            </a:extLst>
          </p:cNvPr>
          <p:cNvSpPr txBox="1"/>
          <p:nvPr/>
        </p:nvSpPr>
        <p:spPr>
          <a:xfrm>
            <a:off x="340317" y="1092370"/>
            <a:ext cx="11064119" cy="4355038"/>
          </a:xfrm>
          <a:prstGeom prst="rect">
            <a:avLst/>
          </a:prstGeom>
          <a:noFill/>
        </p:spPr>
        <p:txBody>
          <a:bodyPr wrap="square">
            <a:spAutoFit/>
          </a:bodyPr>
          <a:lstStyle/>
          <a:p>
            <a:r>
              <a:rPr lang="en-US" sz="3700" dirty="0"/>
              <a:t>● If you were a witness to an incident, would you have  </a:t>
            </a:r>
          </a:p>
          <a:p>
            <a:r>
              <a:rPr lang="en-US" sz="3700" dirty="0"/>
              <a:t>    any concerns about appearing in court?</a:t>
            </a:r>
          </a:p>
          <a:p>
            <a:endParaRPr lang="en-US" sz="3700" dirty="0"/>
          </a:p>
          <a:p>
            <a:r>
              <a:rPr lang="en-US" sz="3700" dirty="0"/>
              <a:t>● How do you know about the C.O.P. program?</a:t>
            </a:r>
          </a:p>
          <a:p>
            <a:endParaRPr lang="en-US" sz="3700" dirty="0"/>
          </a:p>
          <a:p>
            <a:r>
              <a:rPr lang="en-US" sz="3700" dirty="0"/>
              <a:t>● Would you have any concerns with getting a Criminal </a:t>
            </a:r>
          </a:p>
          <a:p>
            <a:r>
              <a:rPr lang="en-US" sz="3700" dirty="0"/>
              <a:t>    Record Check every two years?</a:t>
            </a:r>
          </a:p>
          <a:p>
            <a:endParaRPr lang="en-US" dirty="0"/>
          </a:p>
        </p:txBody>
      </p:sp>
      <p:sp>
        <p:nvSpPr>
          <p:cNvPr id="9" name="TextBox 8">
            <a:extLst>
              <a:ext uri="{FF2B5EF4-FFF2-40B4-BE49-F238E27FC236}">
                <a16:creationId xmlns:a16="http://schemas.microsoft.com/office/drawing/2014/main" id="{2A52DF1A-3F30-C3DC-D31F-AEF13F8AC8CF}"/>
              </a:ext>
            </a:extLst>
          </p:cNvPr>
          <p:cNvSpPr txBox="1"/>
          <p:nvPr/>
        </p:nvSpPr>
        <p:spPr>
          <a:xfrm>
            <a:off x="3492707" y="0"/>
            <a:ext cx="5531371" cy="630942"/>
          </a:xfrm>
          <a:prstGeom prst="rect">
            <a:avLst/>
          </a:prstGeom>
          <a:noFill/>
        </p:spPr>
        <p:txBody>
          <a:bodyPr wrap="square" rtlCol="0">
            <a:spAutoFit/>
          </a:bodyPr>
          <a:lstStyle/>
          <a:p>
            <a:r>
              <a:rPr lang="en-CA" sz="3500" b="1" u="sng" dirty="0"/>
              <a:t>INTERVIEW QUESTIONS</a:t>
            </a:r>
          </a:p>
        </p:txBody>
      </p:sp>
      <p:sp>
        <p:nvSpPr>
          <p:cNvPr id="10" name="TextBox 9">
            <a:extLst>
              <a:ext uri="{FF2B5EF4-FFF2-40B4-BE49-F238E27FC236}">
                <a16:creationId xmlns:a16="http://schemas.microsoft.com/office/drawing/2014/main" id="{B35697F0-0224-3EF2-0728-3E570833634E}"/>
              </a:ext>
            </a:extLst>
          </p:cNvPr>
          <p:cNvSpPr txBox="1"/>
          <p:nvPr/>
        </p:nvSpPr>
        <p:spPr>
          <a:xfrm>
            <a:off x="118543" y="6488668"/>
            <a:ext cx="1573968"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216386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31CFD6-C713-4954-2019-08FF0161C491}"/>
              </a:ext>
            </a:extLst>
          </p:cNvPr>
          <p:cNvSpPr>
            <a:spLocks noGrp="1"/>
          </p:cNvSpPr>
          <p:nvPr>
            <p:ph idx="1"/>
          </p:nvPr>
        </p:nvSpPr>
        <p:spPr>
          <a:xfrm>
            <a:off x="524656" y="1147489"/>
            <a:ext cx="11557416" cy="4563022"/>
          </a:xfrm>
        </p:spPr>
        <p:txBody>
          <a:bodyPr>
            <a:noAutofit/>
          </a:bodyPr>
          <a:lstStyle/>
          <a:p>
            <a:r>
              <a:rPr lang="en-US" sz="3700" dirty="0"/>
              <a:t>Do you have any restrictions about volunteering for C.O.P.?</a:t>
            </a:r>
          </a:p>
          <a:p>
            <a:r>
              <a:rPr lang="en-US" sz="3700" dirty="0"/>
              <a:t>What time of day would work best for you for patrolling</a:t>
            </a:r>
          </a:p>
          <a:p>
            <a:r>
              <a:rPr lang="en-US" sz="3700" dirty="0"/>
              <a:t>How often would you be available to patrol?</a:t>
            </a:r>
          </a:p>
          <a:p>
            <a:r>
              <a:rPr lang="en-US" sz="3700" dirty="0"/>
              <a:t>Are you aware that there is training involved before any patrolling starts?</a:t>
            </a:r>
          </a:p>
          <a:p>
            <a:r>
              <a:rPr lang="en-US" sz="3700" dirty="0"/>
              <a:t>What questions do you have about the C.O.P. program?</a:t>
            </a:r>
          </a:p>
          <a:p>
            <a:endParaRPr lang="en-CA" sz="3000" dirty="0"/>
          </a:p>
        </p:txBody>
      </p:sp>
      <p:pic>
        <p:nvPicPr>
          <p:cNvPr id="5" name="Picture 4" descr="A blue and white shield with text&#10;&#10;AI-generated content may be incorrect.">
            <a:extLst>
              <a:ext uri="{FF2B5EF4-FFF2-40B4-BE49-F238E27FC236}">
                <a16:creationId xmlns:a16="http://schemas.microsoft.com/office/drawing/2014/main" id="{91DA2331-6C94-A7E1-2883-6D3C222EA6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2872" y="5567363"/>
            <a:ext cx="1219200" cy="1219200"/>
          </a:xfrm>
          <a:prstGeom prst="rect">
            <a:avLst/>
          </a:prstGeom>
        </p:spPr>
      </p:pic>
      <p:sp>
        <p:nvSpPr>
          <p:cNvPr id="6" name="TextBox 5">
            <a:extLst>
              <a:ext uri="{FF2B5EF4-FFF2-40B4-BE49-F238E27FC236}">
                <a16:creationId xmlns:a16="http://schemas.microsoft.com/office/drawing/2014/main" id="{E312EAAC-33D0-BE49-C750-E2DCE1B3B129}"/>
              </a:ext>
            </a:extLst>
          </p:cNvPr>
          <p:cNvSpPr txBox="1"/>
          <p:nvPr/>
        </p:nvSpPr>
        <p:spPr>
          <a:xfrm>
            <a:off x="3142938" y="189197"/>
            <a:ext cx="7719934" cy="630942"/>
          </a:xfrm>
          <a:prstGeom prst="rect">
            <a:avLst/>
          </a:prstGeom>
          <a:noFill/>
        </p:spPr>
        <p:txBody>
          <a:bodyPr wrap="square" rtlCol="0">
            <a:spAutoFit/>
          </a:bodyPr>
          <a:lstStyle/>
          <a:p>
            <a:r>
              <a:rPr lang="en-CA" sz="3500" b="1" u="sng" dirty="0"/>
              <a:t>INTERVIEW QUESTIONS</a:t>
            </a:r>
          </a:p>
        </p:txBody>
      </p:sp>
      <p:sp>
        <p:nvSpPr>
          <p:cNvPr id="7" name="TextBox 6">
            <a:extLst>
              <a:ext uri="{FF2B5EF4-FFF2-40B4-BE49-F238E27FC236}">
                <a16:creationId xmlns:a16="http://schemas.microsoft.com/office/drawing/2014/main" id="{47D03E04-3454-0964-774F-1B06A9EF1011}"/>
              </a:ext>
            </a:extLst>
          </p:cNvPr>
          <p:cNvSpPr txBox="1"/>
          <p:nvPr/>
        </p:nvSpPr>
        <p:spPr>
          <a:xfrm>
            <a:off x="0" y="6417231"/>
            <a:ext cx="1364106"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3421184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2A234F-95EF-C427-AAEB-6231B5F24CA7}"/>
              </a:ext>
            </a:extLst>
          </p:cNvPr>
          <p:cNvSpPr>
            <a:spLocks noGrp="1"/>
          </p:cNvSpPr>
          <p:nvPr>
            <p:ph idx="1"/>
          </p:nvPr>
        </p:nvSpPr>
        <p:spPr>
          <a:xfrm>
            <a:off x="527153" y="1400564"/>
            <a:ext cx="11137692" cy="5562367"/>
          </a:xfrm>
        </p:spPr>
        <p:txBody>
          <a:bodyPr>
            <a:normAutofit/>
          </a:bodyPr>
          <a:lstStyle/>
          <a:p>
            <a:r>
              <a:rPr lang="en-US" sz="3500" dirty="0"/>
              <a:t>What would you like C.O.P. to know about yourself?</a:t>
            </a:r>
          </a:p>
          <a:p>
            <a:r>
              <a:rPr lang="en-US" sz="3500" dirty="0"/>
              <a:t>Are you aware that C.O.P. use their own vehicle for patrolling?</a:t>
            </a:r>
          </a:p>
          <a:p>
            <a:r>
              <a:rPr lang="en-US" sz="3500" dirty="0"/>
              <a:t>Are you aware that C.O.P. are only permitted to patrol with another C.O.P.?</a:t>
            </a:r>
          </a:p>
          <a:p>
            <a:r>
              <a:rPr lang="en-US" sz="3500" dirty="0"/>
              <a:t>Do you have a valid driver’s license?</a:t>
            </a:r>
          </a:p>
          <a:p>
            <a:r>
              <a:rPr lang="en-US" sz="3500" dirty="0"/>
              <a:t>Is there anything else you want us to know?</a:t>
            </a:r>
            <a:endParaRPr lang="en-CA" sz="3500" dirty="0"/>
          </a:p>
        </p:txBody>
      </p:sp>
      <p:pic>
        <p:nvPicPr>
          <p:cNvPr id="5" name="Picture 4" descr="A blue and white shield with text&#10;&#10;AI-generated content may be incorrect.">
            <a:extLst>
              <a:ext uri="{FF2B5EF4-FFF2-40B4-BE49-F238E27FC236}">
                <a16:creationId xmlns:a16="http://schemas.microsoft.com/office/drawing/2014/main" id="{25FDE068-0D84-6C85-DB44-C55601D5A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0" y="5638800"/>
            <a:ext cx="1219200" cy="1219200"/>
          </a:xfrm>
          <a:prstGeom prst="rect">
            <a:avLst/>
          </a:prstGeom>
        </p:spPr>
      </p:pic>
      <p:sp>
        <p:nvSpPr>
          <p:cNvPr id="6" name="TextBox 5">
            <a:extLst>
              <a:ext uri="{FF2B5EF4-FFF2-40B4-BE49-F238E27FC236}">
                <a16:creationId xmlns:a16="http://schemas.microsoft.com/office/drawing/2014/main" id="{BA4CF021-E34C-33A4-EB81-135C10E7D4F4}"/>
              </a:ext>
            </a:extLst>
          </p:cNvPr>
          <p:cNvSpPr txBox="1"/>
          <p:nvPr/>
        </p:nvSpPr>
        <p:spPr>
          <a:xfrm>
            <a:off x="3217888" y="412230"/>
            <a:ext cx="5756223" cy="630942"/>
          </a:xfrm>
          <a:prstGeom prst="rect">
            <a:avLst/>
          </a:prstGeom>
          <a:noFill/>
        </p:spPr>
        <p:txBody>
          <a:bodyPr wrap="square" rtlCol="0">
            <a:spAutoFit/>
          </a:bodyPr>
          <a:lstStyle/>
          <a:p>
            <a:r>
              <a:rPr lang="en-CA" sz="3500" b="1" u="sng" dirty="0"/>
              <a:t>INTERVIEW QUESTIONS</a:t>
            </a:r>
          </a:p>
        </p:txBody>
      </p:sp>
      <p:sp>
        <p:nvSpPr>
          <p:cNvPr id="7" name="TextBox 6">
            <a:extLst>
              <a:ext uri="{FF2B5EF4-FFF2-40B4-BE49-F238E27FC236}">
                <a16:creationId xmlns:a16="http://schemas.microsoft.com/office/drawing/2014/main" id="{9191FA0A-8A57-4166-A21B-0B3B83134FFC}"/>
              </a:ext>
            </a:extLst>
          </p:cNvPr>
          <p:cNvSpPr txBox="1"/>
          <p:nvPr/>
        </p:nvSpPr>
        <p:spPr>
          <a:xfrm>
            <a:off x="0" y="6488668"/>
            <a:ext cx="2653260"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3811902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B1E21C-DAB1-D82E-477E-E5190548D422}"/>
              </a:ext>
            </a:extLst>
          </p:cNvPr>
          <p:cNvSpPr>
            <a:spLocks noGrp="1"/>
          </p:cNvSpPr>
          <p:nvPr>
            <p:ph idx="1"/>
          </p:nvPr>
        </p:nvSpPr>
        <p:spPr>
          <a:xfrm>
            <a:off x="145420" y="662872"/>
            <a:ext cx="11636848" cy="4351338"/>
          </a:xfrm>
        </p:spPr>
        <p:txBody>
          <a:bodyPr>
            <a:normAutofit fontScale="92500" lnSpcReduction="20000"/>
          </a:bodyPr>
          <a:lstStyle/>
          <a:p>
            <a:pPr marL="0" indent="0" algn="ctr">
              <a:buNone/>
            </a:pPr>
            <a:r>
              <a:rPr lang="en-US" sz="4000" dirty="0"/>
              <a:t>Communities that want to start a </a:t>
            </a:r>
          </a:p>
          <a:p>
            <a:pPr marL="0" indent="0" algn="ctr">
              <a:buNone/>
            </a:pPr>
            <a:r>
              <a:rPr lang="en-US" sz="4000" dirty="0"/>
              <a:t>C.O.P. program must be incorporated first</a:t>
            </a:r>
          </a:p>
          <a:p>
            <a:pPr marL="0" indent="0" algn="ctr">
              <a:buNone/>
            </a:pPr>
            <a:r>
              <a:rPr lang="en-US" sz="4000" dirty="0"/>
              <a:t>and also join ACOPA</a:t>
            </a:r>
          </a:p>
          <a:p>
            <a:pPr marL="0" indent="0" algn="ctr">
              <a:buNone/>
            </a:pPr>
            <a:endParaRPr lang="en-US" sz="4000" dirty="0"/>
          </a:p>
          <a:p>
            <a:pPr marL="0" indent="0" algn="ctr">
              <a:buNone/>
            </a:pPr>
            <a:r>
              <a:rPr lang="en-US" sz="4000" dirty="0"/>
              <a:t>A society must be formed through </a:t>
            </a:r>
          </a:p>
          <a:p>
            <a:pPr marL="0" indent="0" algn="ctr">
              <a:buNone/>
            </a:pPr>
            <a:r>
              <a:rPr lang="en-US" sz="4000" dirty="0"/>
              <a:t>Service Alberta</a:t>
            </a:r>
          </a:p>
          <a:p>
            <a:pPr marL="0" indent="0" algn="ctr">
              <a:buNone/>
            </a:pPr>
            <a:endParaRPr lang="en-US" sz="4000" dirty="0"/>
          </a:p>
          <a:p>
            <a:pPr marL="0" indent="0" algn="ctr">
              <a:buNone/>
            </a:pPr>
            <a:r>
              <a:rPr lang="en-US" sz="4000" dirty="0"/>
              <a:t>www.alberta.ca/incorporate-a-society</a:t>
            </a:r>
          </a:p>
          <a:p>
            <a:pPr marL="0" indent="0" algn="ctr">
              <a:buNone/>
            </a:pPr>
            <a:endParaRPr lang="en-US" sz="4000" dirty="0"/>
          </a:p>
          <a:p>
            <a:pPr marL="0" indent="0" algn="ctr">
              <a:buNone/>
            </a:pPr>
            <a:endParaRPr lang="en-CA" sz="4000" dirty="0"/>
          </a:p>
        </p:txBody>
      </p:sp>
      <p:sp>
        <p:nvSpPr>
          <p:cNvPr id="4" name="TextBox 3">
            <a:extLst>
              <a:ext uri="{FF2B5EF4-FFF2-40B4-BE49-F238E27FC236}">
                <a16:creationId xmlns:a16="http://schemas.microsoft.com/office/drawing/2014/main" id="{E63E3AC9-A2CF-743C-271A-5947F6C111E7}"/>
              </a:ext>
            </a:extLst>
          </p:cNvPr>
          <p:cNvSpPr txBox="1"/>
          <p:nvPr/>
        </p:nvSpPr>
        <p:spPr>
          <a:xfrm>
            <a:off x="21235" y="6488668"/>
            <a:ext cx="1633929"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66C96D25-80C5-42D8-EEDB-91976DD718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2515" y="5373974"/>
            <a:ext cx="1484026" cy="1484026"/>
          </a:xfrm>
          <a:prstGeom prst="rect">
            <a:avLst/>
          </a:prstGeom>
        </p:spPr>
      </p:pic>
    </p:spTree>
    <p:extLst>
      <p:ext uri="{BB962C8B-B14F-4D97-AF65-F5344CB8AC3E}">
        <p14:creationId xmlns:p14="http://schemas.microsoft.com/office/powerpoint/2010/main" val="107956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A70646-2CBF-7ED2-23AD-EE004069299E}"/>
              </a:ext>
            </a:extLst>
          </p:cNvPr>
          <p:cNvSpPr>
            <a:spLocks noGrp="1"/>
          </p:cNvSpPr>
          <p:nvPr>
            <p:ph idx="1"/>
          </p:nvPr>
        </p:nvSpPr>
        <p:spPr>
          <a:xfrm>
            <a:off x="749508" y="1106097"/>
            <a:ext cx="10233800" cy="4351338"/>
          </a:xfrm>
        </p:spPr>
        <p:txBody>
          <a:bodyPr>
            <a:normAutofit/>
          </a:bodyPr>
          <a:lstStyle/>
          <a:p>
            <a:pPr marL="0" indent="0" algn="ctr">
              <a:buNone/>
            </a:pPr>
            <a:r>
              <a:rPr lang="en-US" sz="4000" dirty="0"/>
              <a:t>To form a Society:</a:t>
            </a:r>
          </a:p>
          <a:p>
            <a:pPr marL="0" indent="0" algn="ctr">
              <a:buNone/>
            </a:pPr>
            <a:r>
              <a:rPr lang="en-US" sz="4000" dirty="0"/>
              <a:t>Choose a name with the word Society or</a:t>
            </a:r>
          </a:p>
          <a:p>
            <a:pPr marL="0" indent="0" algn="ctr">
              <a:buNone/>
            </a:pPr>
            <a:r>
              <a:rPr lang="en-US" sz="4000" dirty="0"/>
              <a:t>Association in the name</a:t>
            </a:r>
          </a:p>
          <a:p>
            <a:pPr marL="0" indent="0" algn="ctr">
              <a:buNone/>
            </a:pPr>
            <a:endParaRPr lang="en-US" sz="4000" dirty="0"/>
          </a:p>
          <a:p>
            <a:pPr marL="0" indent="0" algn="ctr">
              <a:buNone/>
            </a:pPr>
            <a:r>
              <a:rPr lang="en-US" sz="4000" dirty="0"/>
              <a:t>Do a name search through NAUNS – cost $80 (Price is subject to change)</a:t>
            </a:r>
            <a:endParaRPr lang="en-CA" sz="4000" dirty="0"/>
          </a:p>
        </p:txBody>
      </p:sp>
      <p:sp>
        <p:nvSpPr>
          <p:cNvPr id="4" name="TextBox 3">
            <a:extLst>
              <a:ext uri="{FF2B5EF4-FFF2-40B4-BE49-F238E27FC236}">
                <a16:creationId xmlns:a16="http://schemas.microsoft.com/office/drawing/2014/main" id="{61E6ADBA-4A03-8916-8CB3-B14155C90BAD}"/>
              </a:ext>
            </a:extLst>
          </p:cNvPr>
          <p:cNvSpPr txBox="1"/>
          <p:nvPr/>
        </p:nvSpPr>
        <p:spPr>
          <a:xfrm>
            <a:off x="0" y="6488668"/>
            <a:ext cx="1499017" cy="369332"/>
          </a:xfrm>
          <a:prstGeom prst="rect">
            <a:avLst/>
          </a:prstGeom>
          <a:noFill/>
        </p:spPr>
        <p:txBody>
          <a:bodyPr wrap="square" rtlCol="0">
            <a:spAutoFit/>
          </a:bodyPr>
          <a:lstStyle/>
          <a:p>
            <a:r>
              <a:rPr lang="en-CA"/>
              <a:t>March 2025</a:t>
            </a:r>
            <a:endParaRPr lang="en-CA" dirty="0"/>
          </a:p>
        </p:txBody>
      </p:sp>
      <p:pic>
        <p:nvPicPr>
          <p:cNvPr id="9" name="Picture 8" descr="A blue and white shield with text&#10;&#10;AI-generated content may be incorrect.">
            <a:extLst>
              <a:ext uri="{FF2B5EF4-FFF2-40B4-BE49-F238E27FC236}">
                <a16:creationId xmlns:a16="http://schemas.microsoft.com/office/drawing/2014/main" id="{12CA1C49-6AAE-EF1D-425D-507A4BBC6B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3173" y="5239062"/>
            <a:ext cx="1618938" cy="1618938"/>
          </a:xfrm>
          <a:prstGeom prst="rect">
            <a:avLst/>
          </a:prstGeom>
        </p:spPr>
      </p:pic>
    </p:spTree>
    <p:extLst>
      <p:ext uri="{BB962C8B-B14F-4D97-AF65-F5344CB8AC3E}">
        <p14:creationId xmlns:p14="http://schemas.microsoft.com/office/powerpoint/2010/main" val="3024858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D1FB79-5E17-6075-B78D-940AC003598E}"/>
              </a:ext>
            </a:extLst>
          </p:cNvPr>
          <p:cNvSpPr>
            <a:spLocks noGrp="1"/>
          </p:cNvSpPr>
          <p:nvPr>
            <p:ph idx="1"/>
          </p:nvPr>
        </p:nvSpPr>
        <p:spPr>
          <a:xfrm>
            <a:off x="198105" y="389744"/>
            <a:ext cx="11644125" cy="5546361"/>
          </a:xfrm>
        </p:spPr>
        <p:txBody>
          <a:bodyPr>
            <a:normAutofit lnSpcReduction="10000"/>
          </a:bodyPr>
          <a:lstStyle/>
          <a:p>
            <a:pPr marL="0" indent="0" algn="ctr">
              <a:buNone/>
            </a:pPr>
            <a:r>
              <a:rPr lang="en-US" sz="3700" dirty="0"/>
              <a:t>Elect an Executive Board with a minimum of </a:t>
            </a:r>
          </a:p>
          <a:p>
            <a:pPr marL="0" indent="0" algn="ctr">
              <a:buNone/>
            </a:pPr>
            <a:r>
              <a:rPr lang="en-US" sz="3700" dirty="0"/>
              <a:t>5 people </a:t>
            </a:r>
          </a:p>
          <a:p>
            <a:pPr marL="0" indent="0" algn="ctr">
              <a:buNone/>
            </a:pPr>
            <a:endParaRPr lang="en-US" sz="3700" dirty="0"/>
          </a:p>
          <a:p>
            <a:pPr marL="0" indent="0" algn="ctr">
              <a:buNone/>
            </a:pPr>
            <a:r>
              <a:rPr lang="en-US" sz="3700" dirty="0"/>
              <a:t>President, Vice President, Secretary,</a:t>
            </a:r>
          </a:p>
          <a:p>
            <a:pPr marL="0" indent="0" algn="ctr">
              <a:buNone/>
            </a:pPr>
            <a:r>
              <a:rPr lang="en-US" sz="3700" dirty="0"/>
              <a:t> Treasurer, Directors</a:t>
            </a:r>
          </a:p>
          <a:p>
            <a:pPr marL="0" indent="0" algn="ctr">
              <a:buNone/>
            </a:pPr>
            <a:endParaRPr lang="en-US" sz="3700" dirty="0"/>
          </a:p>
          <a:p>
            <a:pPr marL="0" indent="0" algn="ctr">
              <a:buNone/>
            </a:pPr>
            <a:r>
              <a:rPr lang="en-US" sz="3700" dirty="0"/>
              <a:t>Fill out the application form</a:t>
            </a:r>
          </a:p>
          <a:p>
            <a:pPr marL="0" indent="0" algn="ctr">
              <a:buNone/>
            </a:pPr>
            <a:r>
              <a:rPr lang="en-US" sz="3700" dirty="0"/>
              <a:t>to join ACOPA and be placed on our website. Your ACOPA Liaison will help you with this process</a:t>
            </a:r>
          </a:p>
          <a:p>
            <a:pPr marL="0" indent="0" algn="ctr">
              <a:buNone/>
            </a:pPr>
            <a:endParaRPr lang="en-CA" sz="4000" dirty="0"/>
          </a:p>
        </p:txBody>
      </p:sp>
      <p:sp>
        <p:nvSpPr>
          <p:cNvPr id="4" name="TextBox 3">
            <a:extLst>
              <a:ext uri="{FF2B5EF4-FFF2-40B4-BE49-F238E27FC236}">
                <a16:creationId xmlns:a16="http://schemas.microsoft.com/office/drawing/2014/main" id="{5EF730F2-8CDD-5D0C-5D54-6F8D54BF0C75}"/>
              </a:ext>
            </a:extLst>
          </p:cNvPr>
          <p:cNvSpPr txBox="1"/>
          <p:nvPr/>
        </p:nvSpPr>
        <p:spPr>
          <a:xfrm>
            <a:off x="0" y="6488668"/>
            <a:ext cx="1349115"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C1C257B6-768E-DFCB-B3B9-064EBED987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0105" y="5014210"/>
            <a:ext cx="1843790" cy="1843790"/>
          </a:xfrm>
          <a:prstGeom prst="rect">
            <a:avLst/>
          </a:prstGeom>
        </p:spPr>
      </p:pic>
    </p:spTree>
    <p:extLst>
      <p:ext uri="{BB962C8B-B14F-4D97-AF65-F5344CB8AC3E}">
        <p14:creationId xmlns:p14="http://schemas.microsoft.com/office/powerpoint/2010/main" val="2921137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6D1047-92A3-9B04-CEE7-B1BCB1BFA192}"/>
              </a:ext>
            </a:extLst>
          </p:cNvPr>
          <p:cNvSpPr>
            <a:spLocks noGrp="1"/>
          </p:cNvSpPr>
          <p:nvPr>
            <p:ph idx="1"/>
          </p:nvPr>
        </p:nvSpPr>
        <p:spPr>
          <a:xfrm>
            <a:off x="804785" y="866255"/>
            <a:ext cx="10233800" cy="4351338"/>
          </a:xfrm>
        </p:spPr>
        <p:txBody>
          <a:bodyPr>
            <a:normAutofit lnSpcReduction="10000"/>
          </a:bodyPr>
          <a:lstStyle/>
          <a:p>
            <a:pPr marL="0" indent="0" algn="ctr">
              <a:buNone/>
            </a:pPr>
            <a:r>
              <a:rPr lang="en-US" sz="4000" dirty="0"/>
              <a:t>Develop a set of By Laws</a:t>
            </a:r>
          </a:p>
          <a:p>
            <a:pPr marL="0" indent="0" algn="ctr">
              <a:buNone/>
            </a:pPr>
            <a:r>
              <a:rPr lang="en-US" sz="4000" dirty="0"/>
              <a:t>Starting you can use the generic ones from societies until you find what works for you</a:t>
            </a:r>
          </a:p>
          <a:p>
            <a:pPr marL="0" indent="0" algn="ctr">
              <a:buNone/>
            </a:pPr>
            <a:endParaRPr lang="en-US" sz="4000" dirty="0"/>
          </a:p>
          <a:p>
            <a:pPr marL="0" indent="0" algn="ctr">
              <a:buNone/>
            </a:pPr>
            <a:r>
              <a:rPr lang="en-US" sz="4000" dirty="0"/>
              <a:t>Check the ACOPA website for samples of </a:t>
            </a:r>
          </a:p>
          <a:p>
            <a:pPr marL="0" indent="0" algn="ctr">
              <a:buNone/>
            </a:pPr>
            <a:r>
              <a:rPr lang="en-US" sz="4000" dirty="0"/>
              <a:t>By Laws from existing C.O.P. groups which can be modified to meet your needs </a:t>
            </a:r>
          </a:p>
          <a:p>
            <a:endParaRPr lang="en-CA" dirty="0"/>
          </a:p>
        </p:txBody>
      </p:sp>
      <p:sp>
        <p:nvSpPr>
          <p:cNvPr id="4" name="TextBox 3">
            <a:extLst>
              <a:ext uri="{FF2B5EF4-FFF2-40B4-BE49-F238E27FC236}">
                <a16:creationId xmlns:a16="http://schemas.microsoft.com/office/drawing/2014/main" id="{6A285F60-F64E-0A38-3DBA-8482610BA1D7}"/>
              </a:ext>
            </a:extLst>
          </p:cNvPr>
          <p:cNvSpPr txBox="1"/>
          <p:nvPr/>
        </p:nvSpPr>
        <p:spPr>
          <a:xfrm>
            <a:off x="0" y="6459729"/>
            <a:ext cx="1678899"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16665EFB-6C0B-ED35-5BDD-BF6CE5CA5F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4470" y="5014002"/>
            <a:ext cx="1815059" cy="1815059"/>
          </a:xfrm>
          <a:prstGeom prst="rect">
            <a:avLst/>
          </a:prstGeom>
        </p:spPr>
      </p:pic>
    </p:spTree>
    <p:extLst>
      <p:ext uri="{BB962C8B-B14F-4D97-AF65-F5344CB8AC3E}">
        <p14:creationId xmlns:p14="http://schemas.microsoft.com/office/powerpoint/2010/main" val="113042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CFBBA-75BF-25FF-6A3D-9C2B0BB904A2}"/>
              </a:ext>
            </a:extLst>
          </p:cNvPr>
          <p:cNvSpPr>
            <a:spLocks noGrp="1"/>
          </p:cNvSpPr>
          <p:nvPr>
            <p:ph idx="1"/>
          </p:nvPr>
        </p:nvSpPr>
        <p:spPr>
          <a:xfrm>
            <a:off x="702067" y="1253331"/>
            <a:ext cx="10787866" cy="4351338"/>
          </a:xfrm>
        </p:spPr>
        <p:txBody>
          <a:bodyPr>
            <a:normAutofit/>
          </a:bodyPr>
          <a:lstStyle/>
          <a:p>
            <a:pPr marL="0" indent="0" algn="ctr">
              <a:buNone/>
            </a:pPr>
            <a:r>
              <a:rPr lang="en-US" sz="4000" dirty="0"/>
              <a:t>Hold a formal meeting where the By Laws are</a:t>
            </a:r>
          </a:p>
          <a:p>
            <a:pPr marL="0" indent="0" algn="ctr">
              <a:buNone/>
            </a:pPr>
            <a:r>
              <a:rPr lang="en-US" sz="4000" dirty="0"/>
              <a:t>approved by the members</a:t>
            </a:r>
          </a:p>
          <a:p>
            <a:pPr marL="0" indent="0" algn="ctr">
              <a:buNone/>
            </a:pPr>
            <a:r>
              <a:rPr lang="en-US" sz="4000" dirty="0"/>
              <a:t>The minutes from this meeting need to be</a:t>
            </a:r>
          </a:p>
          <a:p>
            <a:pPr marL="0" indent="0" algn="ctr">
              <a:buNone/>
            </a:pPr>
            <a:r>
              <a:rPr lang="en-US" sz="4000" dirty="0"/>
              <a:t>included in the application to become</a:t>
            </a:r>
          </a:p>
          <a:p>
            <a:pPr marL="0" indent="0" algn="ctr">
              <a:buNone/>
            </a:pPr>
            <a:r>
              <a:rPr lang="en-US" sz="4000" dirty="0"/>
              <a:t>incorporated</a:t>
            </a:r>
            <a:endParaRPr lang="en-CA" sz="4000" dirty="0"/>
          </a:p>
        </p:txBody>
      </p:sp>
      <p:sp>
        <p:nvSpPr>
          <p:cNvPr id="4" name="TextBox 3">
            <a:extLst>
              <a:ext uri="{FF2B5EF4-FFF2-40B4-BE49-F238E27FC236}">
                <a16:creationId xmlns:a16="http://schemas.microsoft.com/office/drawing/2014/main" id="{2D1C48A3-B725-9DE1-3675-2C968AD7D59B}"/>
              </a:ext>
            </a:extLst>
          </p:cNvPr>
          <p:cNvSpPr txBox="1"/>
          <p:nvPr/>
        </p:nvSpPr>
        <p:spPr>
          <a:xfrm>
            <a:off x="0" y="6488668"/>
            <a:ext cx="1394086"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EF5B38DB-B6BA-8B12-62E4-8BFB623BFE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8696" y="5267793"/>
            <a:ext cx="1590207" cy="1590207"/>
          </a:xfrm>
          <a:prstGeom prst="rect">
            <a:avLst/>
          </a:prstGeom>
        </p:spPr>
      </p:pic>
    </p:spTree>
    <p:extLst>
      <p:ext uri="{BB962C8B-B14F-4D97-AF65-F5344CB8AC3E}">
        <p14:creationId xmlns:p14="http://schemas.microsoft.com/office/powerpoint/2010/main" val="179554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57ED15-6BCF-1213-4CA6-4DBE7B6DCCC9}"/>
              </a:ext>
            </a:extLst>
          </p:cNvPr>
          <p:cNvSpPr>
            <a:spLocks noGrp="1"/>
          </p:cNvSpPr>
          <p:nvPr>
            <p:ph idx="1"/>
          </p:nvPr>
        </p:nvSpPr>
        <p:spPr>
          <a:xfrm>
            <a:off x="674061" y="1577272"/>
            <a:ext cx="10233800" cy="4351338"/>
          </a:xfrm>
        </p:spPr>
        <p:txBody>
          <a:bodyPr>
            <a:normAutofit/>
          </a:bodyPr>
          <a:lstStyle/>
          <a:p>
            <a:pPr marL="0" indent="0" algn="ctr">
              <a:buNone/>
            </a:pPr>
            <a:r>
              <a:rPr lang="en-US" sz="4000" dirty="0"/>
              <a:t>Fill out the application form to become</a:t>
            </a:r>
          </a:p>
          <a:p>
            <a:pPr marL="0" indent="0" algn="ctr">
              <a:buNone/>
            </a:pPr>
            <a:r>
              <a:rPr lang="en-US" sz="4000" dirty="0"/>
              <a:t>incorporated found at</a:t>
            </a:r>
          </a:p>
          <a:p>
            <a:pPr marL="0" indent="0" algn="ctr">
              <a:buNone/>
            </a:pPr>
            <a:endParaRPr lang="en-US" sz="4000" dirty="0"/>
          </a:p>
          <a:p>
            <a:pPr marL="0" indent="0" algn="ctr">
              <a:buNone/>
            </a:pPr>
            <a:r>
              <a:rPr lang="en-US" sz="4000" dirty="0"/>
              <a:t>www.alberta.ca/incorporate-a-society</a:t>
            </a:r>
            <a:endParaRPr lang="en-CA" sz="4000" dirty="0"/>
          </a:p>
        </p:txBody>
      </p:sp>
      <p:sp>
        <p:nvSpPr>
          <p:cNvPr id="4" name="TextBox 3">
            <a:extLst>
              <a:ext uri="{FF2B5EF4-FFF2-40B4-BE49-F238E27FC236}">
                <a16:creationId xmlns:a16="http://schemas.microsoft.com/office/drawing/2014/main" id="{428C4CB6-5171-69E5-23A5-95ADAB1CD3FE}"/>
              </a:ext>
            </a:extLst>
          </p:cNvPr>
          <p:cNvSpPr txBox="1"/>
          <p:nvPr/>
        </p:nvSpPr>
        <p:spPr>
          <a:xfrm>
            <a:off x="0" y="6488668"/>
            <a:ext cx="1348123"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DB48E6D9-41D6-CF2C-7E6F-5F62840032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2610" y="4999220"/>
            <a:ext cx="1858780" cy="1858780"/>
          </a:xfrm>
          <a:prstGeom prst="rect">
            <a:avLst/>
          </a:prstGeom>
        </p:spPr>
      </p:pic>
    </p:spTree>
    <p:extLst>
      <p:ext uri="{BB962C8B-B14F-4D97-AF65-F5344CB8AC3E}">
        <p14:creationId xmlns:p14="http://schemas.microsoft.com/office/powerpoint/2010/main" val="707762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887043-05C4-E51B-6892-A302A18C8136}"/>
              </a:ext>
            </a:extLst>
          </p:cNvPr>
          <p:cNvSpPr>
            <a:spLocks noGrp="1"/>
          </p:cNvSpPr>
          <p:nvPr>
            <p:ph idx="1"/>
          </p:nvPr>
        </p:nvSpPr>
        <p:spPr>
          <a:xfrm>
            <a:off x="865167" y="985095"/>
            <a:ext cx="10233800" cy="4887809"/>
          </a:xfrm>
        </p:spPr>
        <p:txBody>
          <a:bodyPr>
            <a:noAutofit/>
          </a:bodyPr>
          <a:lstStyle/>
          <a:p>
            <a:pPr marL="0" indent="0" algn="ctr">
              <a:buNone/>
            </a:pPr>
            <a:r>
              <a:rPr lang="en-US" sz="4000" dirty="0"/>
              <a:t>Ask the ACOPA President for a letter giving</a:t>
            </a:r>
          </a:p>
          <a:p>
            <a:pPr marL="0" indent="0" algn="ctr">
              <a:buNone/>
            </a:pPr>
            <a:r>
              <a:rPr lang="en-US" sz="4000" dirty="0"/>
              <a:t>permission to use the chosen name</a:t>
            </a:r>
          </a:p>
          <a:p>
            <a:pPr marL="0" indent="0" algn="ctr">
              <a:buNone/>
            </a:pPr>
            <a:endParaRPr lang="en-US" sz="4000" dirty="0"/>
          </a:p>
          <a:p>
            <a:pPr marL="0" indent="0" algn="ctr">
              <a:buNone/>
            </a:pPr>
            <a:r>
              <a:rPr lang="en-US" sz="4000" dirty="0"/>
              <a:t>This letter needs to accompany the application</a:t>
            </a:r>
          </a:p>
          <a:p>
            <a:pPr marL="0" indent="0" algn="ctr">
              <a:buNone/>
            </a:pPr>
            <a:r>
              <a:rPr lang="en-US" sz="4000" dirty="0"/>
              <a:t>to become a society</a:t>
            </a:r>
          </a:p>
          <a:p>
            <a:pPr marL="0" indent="0" algn="ctr">
              <a:buNone/>
            </a:pPr>
            <a:endParaRPr lang="en-US" sz="4000" dirty="0"/>
          </a:p>
        </p:txBody>
      </p:sp>
      <p:sp>
        <p:nvSpPr>
          <p:cNvPr id="4" name="TextBox 3">
            <a:extLst>
              <a:ext uri="{FF2B5EF4-FFF2-40B4-BE49-F238E27FC236}">
                <a16:creationId xmlns:a16="http://schemas.microsoft.com/office/drawing/2014/main" id="{E536C1E9-7F4D-B027-B5CE-CE34C3FD696A}"/>
              </a:ext>
            </a:extLst>
          </p:cNvPr>
          <p:cNvSpPr txBox="1"/>
          <p:nvPr/>
        </p:nvSpPr>
        <p:spPr>
          <a:xfrm>
            <a:off x="63193" y="6488668"/>
            <a:ext cx="2113614"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7EDE45F5-195C-EEE8-53AA-EBD789BD06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282" y="5388964"/>
            <a:ext cx="1469036" cy="1469036"/>
          </a:xfrm>
          <a:prstGeom prst="rect">
            <a:avLst/>
          </a:prstGeom>
        </p:spPr>
      </p:pic>
    </p:spTree>
    <p:extLst>
      <p:ext uri="{BB962C8B-B14F-4D97-AF65-F5344CB8AC3E}">
        <p14:creationId xmlns:p14="http://schemas.microsoft.com/office/powerpoint/2010/main" val="1115250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86589-A6CF-3E2B-4BF0-591B5CBF0FB8}"/>
              </a:ext>
            </a:extLst>
          </p:cNvPr>
          <p:cNvSpPr>
            <a:spLocks noGrp="1"/>
          </p:cNvSpPr>
          <p:nvPr>
            <p:ph type="title"/>
          </p:nvPr>
        </p:nvSpPr>
        <p:spPr>
          <a:xfrm>
            <a:off x="133534" y="535378"/>
            <a:ext cx="11924932" cy="4816111"/>
          </a:xfrm>
        </p:spPr>
        <p:txBody>
          <a:bodyPr>
            <a:normAutofit fontScale="90000"/>
          </a:bodyPr>
          <a:lstStyle/>
          <a:p>
            <a:pPr algn="ctr"/>
            <a:r>
              <a:rPr lang="en-US" sz="4400" dirty="0"/>
              <a:t>Contact ACOPA at </a:t>
            </a:r>
            <a:r>
              <a:rPr lang="en-US" sz="4400" b="1" dirty="0"/>
              <a:t>president@acopa.ca </a:t>
            </a:r>
            <a:br>
              <a:rPr lang="en-US" sz="4400" dirty="0"/>
            </a:br>
            <a:r>
              <a:rPr lang="en-US" sz="4400" dirty="0"/>
              <a:t>and let the provincial board know </a:t>
            </a:r>
            <a:br>
              <a:rPr lang="en-US" sz="4400" dirty="0"/>
            </a:br>
            <a:r>
              <a:rPr lang="en-US" sz="4400" dirty="0"/>
              <a:t>that the community would like </a:t>
            </a:r>
            <a:br>
              <a:rPr lang="en-US" sz="4400" dirty="0"/>
            </a:br>
            <a:r>
              <a:rPr lang="en-US" sz="4400" dirty="0"/>
              <a:t>assistance getting started. </a:t>
            </a:r>
            <a:br>
              <a:rPr lang="en-US" sz="4400" dirty="0"/>
            </a:br>
            <a:br>
              <a:rPr lang="en-US" sz="4400" dirty="0"/>
            </a:br>
            <a:r>
              <a:rPr lang="en-US" sz="4400" dirty="0"/>
              <a:t>ACOPA will assign someone from the board </a:t>
            </a:r>
            <a:br>
              <a:rPr lang="en-US" sz="4400" dirty="0"/>
            </a:br>
            <a:r>
              <a:rPr lang="en-US" sz="4400" dirty="0"/>
              <a:t>(your ACOPA Liaison)</a:t>
            </a:r>
            <a:br>
              <a:rPr lang="en-US" sz="4400" dirty="0"/>
            </a:br>
            <a:r>
              <a:rPr lang="en-US" sz="4400" dirty="0"/>
              <a:t> who will assist with questions and getting started.</a:t>
            </a:r>
            <a:br>
              <a:rPr lang="en-US" dirty="0"/>
            </a:br>
            <a:endParaRPr lang="en-CA" dirty="0"/>
          </a:p>
        </p:txBody>
      </p:sp>
      <p:pic>
        <p:nvPicPr>
          <p:cNvPr id="5" name="Content Placeholder 4" descr="A blue and white shield with text&#10;&#10;AI-generated content may be incorrect.">
            <a:extLst>
              <a:ext uri="{FF2B5EF4-FFF2-40B4-BE49-F238E27FC236}">
                <a16:creationId xmlns:a16="http://schemas.microsoft.com/office/drawing/2014/main" id="{0FD46AFE-9E2F-2289-3255-78465DB5DA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17473" y="5117007"/>
            <a:ext cx="1740993" cy="1740993"/>
          </a:xfrm>
        </p:spPr>
      </p:pic>
      <p:sp>
        <p:nvSpPr>
          <p:cNvPr id="6" name="TextBox 5">
            <a:extLst>
              <a:ext uri="{FF2B5EF4-FFF2-40B4-BE49-F238E27FC236}">
                <a16:creationId xmlns:a16="http://schemas.microsoft.com/office/drawing/2014/main" id="{F2C895BF-5A14-B060-0AEF-EE6030F2737C}"/>
              </a:ext>
            </a:extLst>
          </p:cNvPr>
          <p:cNvSpPr txBox="1"/>
          <p:nvPr/>
        </p:nvSpPr>
        <p:spPr>
          <a:xfrm>
            <a:off x="0" y="6488668"/>
            <a:ext cx="1334125"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3674712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ADCD1E-8630-4E82-4F22-6F87F40C92D8}"/>
              </a:ext>
            </a:extLst>
          </p:cNvPr>
          <p:cNvSpPr>
            <a:spLocks noGrp="1"/>
          </p:cNvSpPr>
          <p:nvPr>
            <p:ph idx="1"/>
          </p:nvPr>
        </p:nvSpPr>
        <p:spPr>
          <a:xfrm>
            <a:off x="979100" y="941205"/>
            <a:ext cx="10233800" cy="4351338"/>
          </a:xfrm>
        </p:spPr>
        <p:txBody>
          <a:bodyPr>
            <a:normAutofit lnSpcReduction="10000"/>
          </a:bodyPr>
          <a:lstStyle/>
          <a:p>
            <a:pPr marL="0" indent="0" algn="ctr">
              <a:buNone/>
            </a:pPr>
            <a:r>
              <a:rPr lang="en-US" sz="4000" dirty="0"/>
              <a:t>Send in the paperwork to Service Alberta along</a:t>
            </a:r>
          </a:p>
          <a:p>
            <a:pPr marL="0" indent="0" algn="ctr">
              <a:buNone/>
            </a:pPr>
            <a:r>
              <a:rPr lang="en-US" sz="4000" dirty="0"/>
              <a:t>with a one-time cheque in the amount of $50 (price is subject to change)</a:t>
            </a:r>
          </a:p>
          <a:p>
            <a:pPr marL="0" indent="0" algn="ctr">
              <a:buNone/>
            </a:pPr>
            <a:endParaRPr lang="en-US" sz="4000" dirty="0"/>
          </a:p>
          <a:p>
            <a:pPr marL="0" indent="0" algn="ctr">
              <a:buNone/>
            </a:pPr>
            <a:r>
              <a:rPr lang="en-US" sz="4000" dirty="0"/>
              <a:t>After this, a yearly financial report and</a:t>
            </a:r>
          </a:p>
          <a:p>
            <a:pPr marL="0" indent="0" algn="ctr">
              <a:buNone/>
            </a:pPr>
            <a:r>
              <a:rPr lang="en-US" sz="4000" dirty="0"/>
              <a:t>executive update is required to Service Alberta</a:t>
            </a:r>
          </a:p>
          <a:p>
            <a:pPr marL="0" indent="0" algn="ctr">
              <a:buNone/>
            </a:pPr>
            <a:r>
              <a:rPr lang="en-US" sz="4000" dirty="0"/>
              <a:t>Being incorporated keeps everyone honest</a:t>
            </a:r>
            <a:endParaRPr lang="en-CA" sz="4000" dirty="0"/>
          </a:p>
        </p:txBody>
      </p:sp>
      <p:sp>
        <p:nvSpPr>
          <p:cNvPr id="4" name="TextBox 3">
            <a:extLst>
              <a:ext uri="{FF2B5EF4-FFF2-40B4-BE49-F238E27FC236}">
                <a16:creationId xmlns:a16="http://schemas.microsoft.com/office/drawing/2014/main" id="{226C2532-01ED-F4AF-4248-625FE2BDB015}"/>
              </a:ext>
            </a:extLst>
          </p:cNvPr>
          <p:cNvSpPr txBox="1"/>
          <p:nvPr/>
        </p:nvSpPr>
        <p:spPr>
          <a:xfrm>
            <a:off x="0" y="6488668"/>
            <a:ext cx="1469037" cy="369332"/>
          </a:xfrm>
          <a:prstGeom prst="rect">
            <a:avLst/>
          </a:prstGeom>
          <a:noFill/>
        </p:spPr>
        <p:txBody>
          <a:bodyPr wrap="square" rtlCol="0">
            <a:spAutoFit/>
          </a:bodyPr>
          <a:lstStyle/>
          <a:p>
            <a:r>
              <a:rPr lang="en-CA"/>
              <a:t>March 2025</a:t>
            </a:r>
            <a:endParaRPr lang="en-CA" dirty="0"/>
          </a:p>
        </p:txBody>
      </p:sp>
      <p:pic>
        <p:nvPicPr>
          <p:cNvPr id="8" name="Picture 7" descr="A blue and white shield with text&#10;&#10;AI-generated content may be incorrect.">
            <a:extLst>
              <a:ext uri="{FF2B5EF4-FFF2-40B4-BE49-F238E27FC236}">
                <a16:creationId xmlns:a16="http://schemas.microsoft.com/office/drawing/2014/main" id="{7B25FBB3-FCA4-E4F9-E181-8AC1E02DE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5975" y="5175354"/>
            <a:ext cx="1753849" cy="1753849"/>
          </a:xfrm>
          <a:prstGeom prst="rect">
            <a:avLst/>
          </a:prstGeom>
        </p:spPr>
      </p:pic>
    </p:spTree>
    <p:extLst>
      <p:ext uri="{BB962C8B-B14F-4D97-AF65-F5344CB8AC3E}">
        <p14:creationId xmlns:p14="http://schemas.microsoft.com/office/powerpoint/2010/main" val="3141912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6B8EAE-5E88-E2A4-8443-1D42C92D181F}"/>
              </a:ext>
            </a:extLst>
          </p:cNvPr>
          <p:cNvSpPr>
            <a:spLocks noGrp="1"/>
          </p:cNvSpPr>
          <p:nvPr>
            <p:ph idx="1"/>
          </p:nvPr>
        </p:nvSpPr>
        <p:spPr>
          <a:xfrm>
            <a:off x="434715" y="389744"/>
            <a:ext cx="10919085" cy="5787219"/>
          </a:xfrm>
        </p:spPr>
        <p:txBody>
          <a:bodyPr>
            <a:normAutofit/>
          </a:bodyPr>
          <a:lstStyle/>
          <a:p>
            <a:pPr marL="0" indent="0" algn="ctr">
              <a:buNone/>
            </a:pPr>
            <a:r>
              <a:rPr lang="en-US" sz="4000" dirty="0"/>
              <a:t>Once volunteers have been approved by your local law enforcement agency a request needs to </a:t>
            </a:r>
          </a:p>
          <a:p>
            <a:pPr marL="0" indent="0" algn="ctr">
              <a:buNone/>
            </a:pPr>
            <a:r>
              <a:rPr lang="en-US" sz="4000" dirty="0"/>
              <a:t>be submitted for ID cards</a:t>
            </a:r>
          </a:p>
          <a:p>
            <a:pPr marL="0" indent="0" algn="ctr">
              <a:buNone/>
            </a:pPr>
            <a:endParaRPr lang="en-US" sz="4000" dirty="0"/>
          </a:p>
          <a:p>
            <a:pPr marL="0" indent="0" algn="ctr">
              <a:buNone/>
            </a:pPr>
            <a:r>
              <a:rPr lang="en-US" sz="4000" dirty="0"/>
              <a:t>Your ACOPA contact will help you with this </a:t>
            </a:r>
          </a:p>
          <a:p>
            <a:pPr marL="0" indent="0" algn="ctr">
              <a:buNone/>
            </a:pPr>
            <a:r>
              <a:rPr lang="en-US" sz="4000" dirty="0"/>
              <a:t>procedure on our ACOPA website</a:t>
            </a:r>
          </a:p>
        </p:txBody>
      </p:sp>
      <p:sp>
        <p:nvSpPr>
          <p:cNvPr id="4" name="TextBox 3">
            <a:extLst>
              <a:ext uri="{FF2B5EF4-FFF2-40B4-BE49-F238E27FC236}">
                <a16:creationId xmlns:a16="http://schemas.microsoft.com/office/drawing/2014/main" id="{24B0DE46-0F81-42B0-C8C6-6F845C0E6309}"/>
              </a:ext>
            </a:extLst>
          </p:cNvPr>
          <p:cNvSpPr txBox="1"/>
          <p:nvPr/>
        </p:nvSpPr>
        <p:spPr>
          <a:xfrm>
            <a:off x="0" y="6488668"/>
            <a:ext cx="1723869"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56187819-6AEF-7EE0-DF33-CA531B955B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8066" y="5299023"/>
            <a:ext cx="1558977" cy="1558977"/>
          </a:xfrm>
          <a:prstGeom prst="rect">
            <a:avLst/>
          </a:prstGeom>
        </p:spPr>
      </p:pic>
    </p:spTree>
    <p:extLst>
      <p:ext uri="{BB962C8B-B14F-4D97-AF65-F5344CB8AC3E}">
        <p14:creationId xmlns:p14="http://schemas.microsoft.com/office/powerpoint/2010/main" val="371105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61847-5BC7-64E9-CBD5-2709989F1EE7}"/>
              </a:ext>
            </a:extLst>
          </p:cNvPr>
          <p:cNvSpPr>
            <a:spLocks noGrp="1"/>
          </p:cNvSpPr>
          <p:nvPr>
            <p:ph idx="1"/>
          </p:nvPr>
        </p:nvSpPr>
        <p:spPr>
          <a:xfrm>
            <a:off x="979100" y="851265"/>
            <a:ext cx="10233800" cy="4351338"/>
          </a:xfrm>
        </p:spPr>
        <p:txBody>
          <a:bodyPr>
            <a:normAutofit/>
          </a:bodyPr>
          <a:lstStyle/>
          <a:p>
            <a:pPr marL="0" indent="0" algn="ctr">
              <a:buNone/>
            </a:pPr>
            <a:endParaRPr lang="en-US" sz="4000" dirty="0"/>
          </a:p>
          <a:p>
            <a:pPr marL="0" indent="0" algn="ctr">
              <a:buNone/>
            </a:pPr>
            <a:r>
              <a:rPr lang="en-US" sz="4000" dirty="0"/>
              <a:t>Send ACOPA a cheque for $50 </a:t>
            </a:r>
          </a:p>
          <a:p>
            <a:pPr marL="0" indent="0" algn="ctr">
              <a:buNone/>
            </a:pPr>
            <a:r>
              <a:rPr lang="en-US" sz="4000" dirty="0"/>
              <a:t>for your membership </a:t>
            </a:r>
          </a:p>
          <a:p>
            <a:pPr marL="0" indent="0" algn="ctr">
              <a:buNone/>
            </a:pPr>
            <a:r>
              <a:rPr lang="en-US" sz="4000" dirty="0"/>
              <a:t>(Price is subject to change) Your ACOPA liaison will help you with this process</a:t>
            </a:r>
            <a:endParaRPr lang="en-CA" sz="4000" dirty="0"/>
          </a:p>
        </p:txBody>
      </p:sp>
      <p:sp>
        <p:nvSpPr>
          <p:cNvPr id="4" name="TextBox 3">
            <a:extLst>
              <a:ext uri="{FF2B5EF4-FFF2-40B4-BE49-F238E27FC236}">
                <a16:creationId xmlns:a16="http://schemas.microsoft.com/office/drawing/2014/main" id="{AC4C0BE5-21E5-8AA5-94FD-C0C93DB46AF2}"/>
              </a:ext>
            </a:extLst>
          </p:cNvPr>
          <p:cNvSpPr txBox="1"/>
          <p:nvPr/>
        </p:nvSpPr>
        <p:spPr>
          <a:xfrm>
            <a:off x="0" y="6488668"/>
            <a:ext cx="2008683"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C265ADCF-7CF4-BBAA-BCCC-196014366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1123" y="5492646"/>
            <a:ext cx="1365354" cy="1365354"/>
          </a:xfrm>
          <a:prstGeom prst="rect">
            <a:avLst/>
          </a:prstGeom>
        </p:spPr>
      </p:pic>
    </p:spTree>
    <p:extLst>
      <p:ext uri="{BB962C8B-B14F-4D97-AF65-F5344CB8AC3E}">
        <p14:creationId xmlns:p14="http://schemas.microsoft.com/office/powerpoint/2010/main" val="145912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F353C-EA56-8164-F66C-422FD285E026}"/>
              </a:ext>
            </a:extLst>
          </p:cNvPr>
          <p:cNvSpPr>
            <a:spLocks noGrp="1"/>
          </p:cNvSpPr>
          <p:nvPr>
            <p:ph idx="1"/>
          </p:nvPr>
        </p:nvSpPr>
        <p:spPr>
          <a:xfrm>
            <a:off x="494675" y="866255"/>
            <a:ext cx="10904095" cy="4351338"/>
          </a:xfrm>
        </p:spPr>
        <p:txBody>
          <a:bodyPr>
            <a:normAutofit/>
          </a:bodyPr>
          <a:lstStyle/>
          <a:p>
            <a:pPr marL="0" indent="0" algn="ctr">
              <a:buNone/>
            </a:pPr>
            <a:r>
              <a:rPr lang="en-US" sz="4000" dirty="0"/>
              <a:t>As soon as the application to become</a:t>
            </a:r>
          </a:p>
          <a:p>
            <a:pPr marL="0" indent="0" algn="ctr">
              <a:buNone/>
            </a:pPr>
            <a:r>
              <a:rPr lang="en-US" sz="4000" dirty="0"/>
              <a:t>incorporated is approved, apply for Liability</a:t>
            </a:r>
          </a:p>
          <a:p>
            <a:pPr marL="0" indent="0" algn="ctr">
              <a:buNone/>
            </a:pPr>
            <a:r>
              <a:rPr lang="en-US" sz="4000" dirty="0"/>
              <a:t>Insurance through ACOPA</a:t>
            </a:r>
          </a:p>
          <a:p>
            <a:pPr marL="0" indent="0" algn="ctr">
              <a:buNone/>
            </a:pPr>
            <a:r>
              <a:rPr lang="en-US" sz="4000" dirty="0"/>
              <a:t>your ACOPA Liaison will walk you through the procedure</a:t>
            </a:r>
          </a:p>
        </p:txBody>
      </p:sp>
      <p:sp>
        <p:nvSpPr>
          <p:cNvPr id="4" name="TextBox 3">
            <a:extLst>
              <a:ext uri="{FF2B5EF4-FFF2-40B4-BE49-F238E27FC236}">
                <a16:creationId xmlns:a16="http://schemas.microsoft.com/office/drawing/2014/main" id="{187C7886-3169-B00D-7D2C-24D56E38F7CD}"/>
              </a:ext>
            </a:extLst>
          </p:cNvPr>
          <p:cNvSpPr txBox="1"/>
          <p:nvPr/>
        </p:nvSpPr>
        <p:spPr>
          <a:xfrm>
            <a:off x="0" y="6492875"/>
            <a:ext cx="1978702"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D1A4C281-8206-5B5C-4793-20740DDFE4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7600" y="5040443"/>
            <a:ext cx="1828800" cy="1828800"/>
          </a:xfrm>
          <a:prstGeom prst="rect">
            <a:avLst/>
          </a:prstGeom>
        </p:spPr>
      </p:pic>
    </p:spTree>
    <p:extLst>
      <p:ext uri="{BB962C8B-B14F-4D97-AF65-F5344CB8AC3E}">
        <p14:creationId xmlns:p14="http://schemas.microsoft.com/office/powerpoint/2010/main" val="2898916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733DBF-4288-B86C-5753-EF1385AC7D56}"/>
              </a:ext>
            </a:extLst>
          </p:cNvPr>
          <p:cNvSpPr>
            <a:spLocks noGrp="1"/>
          </p:cNvSpPr>
          <p:nvPr>
            <p:ph idx="1"/>
          </p:nvPr>
        </p:nvSpPr>
        <p:spPr>
          <a:xfrm>
            <a:off x="846944" y="566451"/>
            <a:ext cx="11116455" cy="5159791"/>
          </a:xfrm>
        </p:spPr>
        <p:txBody>
          <a:bodyPr>
            <a:noAutofit/>
          </a:bodyPr>
          <a:lstStyle/>
          <a:p>
            <a:pPr marL="0" indent="0" algn="ctr">
              <a:buNone/>
            </a:pPr>
            <a:r>
              <a:rPr lang="en-US" sz="4000" dirty="0"/>
              <a:t>New groups that need financial assistance can</a:t>
            </a:r>
          </a:p>
          <a:p>
            <a:pPr marL="0" indent="0" algn="ctr">
              <a:buNone/>
            </a:pPr>
            <a:r>
              <a:rPr lang="en-US" sz="4000" dirty="0"/>
              <a:t>apply to ACOPA to have the ACOPA</a:t>
            </a:r>
          </a:p>
          <a:p>
            <a:pPr marL="0" indent="0" algn="ctr">
              <a:buNone/>
            </a:pPr>
            <a:r>
              <a:rPr lang="en-US" sz="4000" dirty="0"/>
              <a:t>Membership fee and first year of Liability Insurance</a:t>
            </a:r>
          </a:p>
          <a:p>
            <a:pPr marL="0" indent="0" algn="ctr">
              <a:buNone/>
            </a:pPr>
            <a:r>
              <a:rPr lang="en-US" sz="4000" dirty="0"/>
              <a:t>paid for by ACOPA</a:t>
            </a:r>
          </a:p>
          <a:p>
            <a:pPr marL="0" indent="0" algn="ctr">
              <a:buNone/>
            </a:pPr>
            <a:endParaRPr lang="en-US" sz="4000" dirty="0"/>
          </a:p>
          <a:p>
            <a:pPr marL="0" indent="0" algn="ctr">
              <a:buNone/>
            </a:pPr>
            <a:r>
              <a:rPr lang="en-US" sz="4000" dirty="0"/>
              <a:t>New groups must be incorporated and have set up a bank account before asking for assistance</a:t>
            </a:r>
            <a:endParaRPr lang="en-CA" sz="4000" dirty="0"/>
          </a:p>
        </p:txBody>
      </p:sp>
      <p:sp>
        <p:nvSpPr>
          <p:cNvPr id="4" name="TextBox 3">
            <a:extLst>
              <a:ext uri="{FF2B5EF4-FFF2-40B4-BE49-F238E27FC236}">
                <a16:creationId xmlns:a16="http://schemas.microsoft.com/office/drawing/2014/main" id="{C532B9AE-00DC-CD58-1A8B-9811AE9C2779}"/>
              </a:ext>
            </a:extLst>
          </p:cNvPr>
          <p:cNvSpPr txBox="1"/>
          <p:nvPr/>
        </p:nvSpPr>
        <p:spPr>
          <a:xfrm>
            <a:off x="0" y="6488668"/>
            <a:ext cx="2353456"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A127718C-9C03-6343-4CE0-3BC818C68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4200" y="5567363"/>
            <a:ext cx="1219200" cy="1219200"/>
          </a:xfrm>
          <a:prstGeom prst="rect">
            <a:avLst/>
          </a:prstGeom>
        </p:spPr>
      </p:pic>
    </p:spTree>
    <p:extLst>
      <p:ext uri="{BB962C8B-B14F-4D97-AF65-F5344CB8AC3E}">
        <p14:creationId xmlns:p14="http://schemas.microsoft.com/office/powerpoint/2010/main" val="59113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FBEEF-904C-F73B-DE91-61B160B0AE07}"/>
              </a:ext>
            </a:extLst>
          </p:cNvPr>
          <p:cNvSpPr>
            <a:spLocks noGrp="1"/>
          </p:cNvSpPr>
          <p:nvPr>
            <p:ph idx="1"/>
          </p:nvPr>
        </p:nvSpPr>
        <p:spPr>
          <a:xfrm>
            <a:off x="924136" y="782793"/>
            <a:ext cx="10233800" cy="4351338"/>
          </a:xfrm>
        </p:spPr>
        <p:txBody>
          <a:bodyPr>
            <a:normAutofit/>
          </a:bodyPr>
          <a:lstStyle/>
          <a:p>
            <a:pPr marL="0" indent="0" algn="ctr">
              <a:buNone/>
            </a:pPr>
            <a:r>
              <a:rPr lang="en-US" sz="4000" dirty="0"/>
              <a:t>Once the paperwork has been approved, talk</a:t>
            </a:r>
          </a:p>
          <a:p>
            <a:pPr marL="0" indent="0" algn="ctr">
              <a:buNone/>
            </a:pPr>
            <a:r>
              <a:rPr lang="en-US" sz="4000" dirty="0"/>
              <a:t>to with your Liaison Officer to set up local training for all CRC and Interview process approved volunteers</a:t>
            </a:r>
          </a:p>
          <a:p>
            <a:pPr marL="0" indent="0" algn="ctr">
              <a:buNone/>
            </a:pPr>
            <a:endParaRPr lang="en-US" sz="4000" dirty="0"/>
          </a:p>
          <a:p>
            <a:pPr marL="0" indent="0" algn="ctr">
              <a:buNone/>
            </a:pPr>
            <a:r>
              <a:rPr lang="en-US" sz="4000" dirty="0"/>
              <a:t>Your ACOPA Liaison will work with you to set up </a:t>
            </a:r>
            <a:r>
              <a:rPr lang="en-US" sz="4000" b="1" u="sng" dirty="0"/>
              <a:t>mandatory</a:t>
            </a:r>
            <a:r>
              <a:rPr lang="en-US" sz="4000" dirty="0"/>
              <a:t> training with the </a:t>
            </a:r>
            <a:r>
              <a:rPr lang="en-US" sz="4000" b="1" dirty="0"/>
              <a:t>ACOPA Trainer</a:t>
            </a:r>
            <a:endParaRPr lang="en-CA" sz="4000" b="1" dirty="0"/>
          </a:p>
        </p:txBody>
      </p:sp>
      <p:sp>
        <p:nvSpPr>
          <p:cNvPr id="4" name="TextBox 3">
            <a:extLst>
              <a:ext uri="{FF2B5EF4-FFF2-40B4-BE49-F238E27FC236}">
                <a16:creationId xmlns:a16="http://schemas.microsoft.com/office/drawing/2014/main" id="{1B20714C-6D62-554B-1158-437B7B964F12}"/>
              </a:ext>
            </a:extLst>
          </p:cNvPr>
          <p:cNvSpPr txBox="1"/>
          <p:nvPr/>
        </p:nvSpPr>
        <p:spPr>
          <a:xfrm>
            <a:off x="0" y="6488668"/>
            <a:ext cx="1753850"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64A1CDAC-3D6C-F72A-40C0-0558928057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8222" y="5134131"/>
            <a:ext cx="1723869" cy="1723869"/>
          </a:xfrm>
          <a:prstGeom prst="rect">
            <a:avLst/>
          </a:prstGeom>
        </p:spPr>
      </p:pic>
    </p:spTree>
    <p:extLst>
      <p:ext uri="{BB962C8B-B14F-4D97-AF65-F5344CB8AC3E}">
        <p14:creationId xmlns:p14="http://schemas.microsoft.com/office/powerpoint/2010/main" val="2437674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07AD81-D1F3-7959-B484-E7E2CB605656}"/>
              </a:ext>
            </a:extLst>
          </p:cNvPr>
          <p:cNvSpPr>
            <a:spLocks noGrp="1"/>
          </p:cNvSpPr>
          <p:nvPr>
            <p:ph idx="1"/>
          </p:nvPr>
        </p:nvSpPr>
        <p:spPr>
          <a:xfrm>
            <a:off x="979100" y="926215"/>
            <a:ext cx="10233800" cy="4351338"/>
          </a:xfrm>
        </p:spPr>
        <p:txBody>
          <a:bodyPr>
            <a:normAutofit fontScale="92500" lnSpcReduction="10000"/>
          </a:bodyPr>
          <a:lstStyle/>
          <a:p>
            <a:pPr marL="0" indent="0" algn="ctr">
              <a:buNone/>
            </a:pPr>
            <a:r>
              <a:rPr lang="en-US" sz="4000" dirty="0"/>
              <a:t>Ask ACOPA for copies of the ACOPA Reference</a:t>
            </a:r>
          </a:p>
          <a:p>
            <a:pPr marL="0" indent="0" algn="ctr">
              <a:buNone/>
            </a:pPr>
            <a:r>
              <a:rPr lang="en-US" sz="4000" dirty="0"/>
              <a:t>Manual for each approved member</a:t>
            </a:r>
          </a:p>
          <a:p>
            <a:pPr marL="0" indent="0" algn="ctr">
              <a:buNone/>
            </a:pPr>
            <a:endParaRPr lang="en-US" sz="4000" dirty="0"/>
          </a:p>
          <a:p>
            <a:pPr marL="0" indent="0" algn="ctr">
              <a:buNone/>
            </a:pPr>
            <a:r>
              <a:rPr lang="en-US" sz="4000" dirty="0"/>
              <a:t>Manuals are available at no cost to the groups and can also be found on the ACOPA website at:</a:t>
            </a:r>
          </a:p>
          <a:p>
            <a:pPr marL="0" indent="0" algn="ctr">
              <a:buNone/>
            </a:pPr>
            <a:endParaRPr lang="en-US" sz="4000" dirty="0"/>
          </a:p>
          <a:p>
            <a:pPr marL="0" indent="0" algn="ctr">
              <a:buNone/>
            </a:pPr>
            <a:r>
              <a:rPr lang="en-US" sz="4000" dirty="0"/>
              <a:t>https://acopa.ca/sites/default/files/docs/ACOPA-Reference-Manual.pdf</a:t>
            </a:r>
          </a:p>
          <a:p>
            <a:pPr marL="0" indent="0" algn="ctr">
              <a:buNone/>
            </a:pPr>
            <a:endParaRPr lang="en-US" sz="4000" dirty="0"/>
          </a:p>
          <a:p>
            <a:endParaRPr lang="en-CA" dirty="0"/>
          </a:p>
        </p:txBody>
      </p:sp>
      <p:sp>
        <p:nvSpPr>
          <p:cNvPr id="4" name="TextBox 3">
            <a:extLst>
              <a:ext uri="{FF2B5EF4-FFF2-40B4-BE49-F238E27FC236}">
                <a16:creationId xmlns:a16="http://schemas.microsoft.com/office/drawing/2014/main" id="{A504BCD9-533B-F0B9-3B03-BCC6A1188F2C}"/>
              </a:ext>
            </a:extLst>
          </p:cNvPr>
          <p:cNvSpPr txBox="1"/>
          <p:nvPr/>
        </p:nvSpPr>
        <p:spPr>
          <a:xfrm>
            <a:off x="0" y="6488668"/>
            <a:ext cx="1514007"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79C4C84E-902E-D6CB-18EC-5441EFC8E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6152" y="5449315"/>
            <a:ext cx="1455295" cy="1455295"/>
          </a:xfrm>
          <a:prstGeom prst="rect">
            <a:avLst/>
          </a:prstGeom>
        </p:spPr>
      </p:pic>
    </p:spTree>
    <p:extLst>
      <p:ext uri="{BB962C8B-B14F-4D97-AF65-F5344CB8AC3E}">
        <p14:creationId xmlns:p14="http://schemas.microsoft.com/office/powerpoint/2010/main" val="1541486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21FEB-4AAE-7B75-D3E4-581E652F8089}"/>
              </a:ext>
            </a:extLst>
          </p:cNvPr>
          <p:cNvSpPr>
            <a:spLocks noGrp="1"/>
          </p:cNvSpPr>
          <p:nvPr>
            <p:ph idx="1"/>
          </p:nvPr>
        </p:nvSpPr>
        <p:spPr>
          <a:xfrm>
            <a:off x="314793" y="866255"/>
            <a:ext cx="11317574" cy="4351338"/>
          </a:xfrm>
        </p:spPr>
        <p:txBody>
          <a:bodyPr/>
          <a:lstStyle/>
          <a:p>
            <a:pPr marL="0" indent="0" algn="ctr">
              <a:buNone/>
            </a:pPr>
            <a:r>
              <a:rPr lang="en-US" sz="4000" dirty="0"/>
              <a:t>Groups will need to work with the</a:t>
            </a:r>
          </a:p>
          <a:p>
            <a:pPr marL="0" indent="0" algn="ctr">
              <a:buNone/>
            </a:pPr>
            <a:r>
              <a:rPr lang="en-US" sz="4000" dirty="0"/>
              <a:t>Liaison Officer to figure out how C.O.P. will inform</a:t>
            </a:r>
          </a:p>
          <a:p>
            <a:pPr marL="0" indent="0" algn="ctr">
              <a:buNone/>
            </a:pPr>
            <a:r>
              <a:rPr lang="en-US" sz="4000" dirty="0"/>
              <a:t>the detachment when a patrol is planned</a:t>
            </a:r>
          </a:p>
          <a:p>
            <a:pPr marL="0" indent="0" algn="ctr">
              <a:buNone/>
            </a:pPr>
            <a:endParaRPr lang="en-US" sz="4000" dirty="0"/>
          </a:p>
          <a:p>
            <a:pPr marL="0" indent="0" algn="ctr">
              <a:buNone/>
            </a:pPr>
            <a:r>
              <a:rPr lang="en-US" sz="4000" dirty="0"/>
              <a:t>Ask your ACOPA Liaison for examples of how other groups inform their law enforcement agency</a:t>
            </a:r>
          </a:p>
          <a:p>
            <a:endParaRPr lang="en-CA" dirty="0"/>
          </a:p>
        </p:txBody>
      </p:sp>
      <p:sp>
        <p:nvSpPr>
          <p:cNvPr id="4" name="TextBox 3">
            <a:extLst>
              <a:ext uri="{FF2B5EF4-FFF2-40B4-BE49-F238E27FC236}">
                <a16:creationId xmlns:a16="http://schemas.microsoft.com/office/drawing/2014/main" id="{70F52410-0861-4A82-EDD2-09C696AD1CBA}"/>
              </a:ext>
            </a:extLst>
          </p:cNvPr>
          <p:cNvSpPr txBox="1"/>
          <p:nvPr/>
        </p:nvSpPr>
        <p:spPr>
          <a:xfrm>
            <a:off x="0" y="6488668"/>
            <a:ext cx="1603948"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47166791-8231-E56F-00DB-F428ABDA1B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1787" y="5373974"/>
            <a:ext cx="1484026" cy="1484026"/>
          </a:xfrm>
          <a:prstGeom prst="rect">
            <a:avLst/>
          </a:prstGeom>
        </p:spPr>
      </p:pic>
    </p:spTree>
    <p:extLst>
      <p:ext uri="{BB962C8B-B14F-4D97-AF65-F5344CB8AC3E}">
        <p14:creationId xmlns:p14="http://schemas.microsoft.com/office/powerpoint/2010/main" val="4052984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862478-D377-0275-F918-2D3ED743A28E}"/>
              </a:ext>
            </a:extLst>
          </p:cNvPr>
          <p:cNvSpPr>
            <a:spLocks noGrp="1"/>
          </p:cNvSpPr>
          <p:nvPr>
            <p:ph idx="1"/>
          </p:nvPr>
        </p:nvSpPr>
        <p:spPr>
          <a:xfrm>
            <a:off x="474688" y="209862"/>
            <a:ext cx="11242623" cy="5562366"/>
          </a:xfrm>
        </p:spPr>
        <p:txBody>
          <a:bodyPr>
            <a:normAutofit lnSpcReduction="10000"/>
          </a:bodyPr>
          <a:lstStyle/>
          <a:p>
            <a:pPr marL="0" indent="0">
              <a:buNone/>
            </a:pPr>
            <a:r>
              <a:rPr lang="en-US" sz="4000" dirty="0"/>
              <a:t>                                      </a:t>
            </a:r>
            <a:r>
              <a:rPr lang="en-US" sz="4000" b="1" u="sng" dirty="0"/>
              <a:t>Summary </a:t>
            </a:r>
          </a:p>
          <a:p>
            <a:pPr marL="0" indent="0">
              <a:buNone/>
            </a:pPr>
            <a:endParaRPr lang="en-US" sz="4000" b="1" u="sng" dirty="0"/>
          </a:p>
          <a:p>
            <a:pPr marL="0" indent="0">
              <a:buNone/>
            </a:pPr>
            <a:r>
              <a:rPr lang="en-US" sz="4000" dirty="0"/>
              <a:t>Must have a valid Drivers license</a:t>
            </a:r>
          </a:p>
          <a:p>
            <a:pPr marL="0" indent="0">
              <a:buNone/>
            </a:pPr>
            <a:r>
              <a:rPr lang="en-US" sz="4000" dirty="0"/>
              <a:t>Must have a criminal record check every 2 years</a:t>
            </a:r>
          </a:p>
          <a:p>
            <a:pPr marL="0" indent="0">
              <a:buNone/>
            </a:pPr>
            <a:r>
              <a:rPr lang="en-US" sz="4000" dirty="0"/>
              <a:t>Must follow ACOPA Reference Manual</a:t>
            </a:r>
          </a:p>
          <a:p>
            <a:pPr marL="0" indent="0">
              <a:buNone/>
            </a:pPr>
            <a:r>
              <a:rPr lang="en-US" sz="4000" dirty="0"/>
              <a:t>Must attend regular training</a:t>
            </a:r>
          </a:p>
          <a:p>
            <a:pPr marL="0" indent="0">
              <a:buNone/>
            </a:pPr>
            <a:r>
              <a:rPr lang="en-US" sz="4000" dirty="0"/>
              <a:t>Must follow the MOU with Alberta RCMP</a:t>
            </a:r>
          </a:p>
          <a:p>
            <a:pPr marL="0" indent="0">
              <a:buNone/>
            </a:pPr>
            <a:r>
              <a:rPr lang="en-US" sz="4000" dirty="0"/>
              <a:t>Must complete the ACOPA application</a:t>
            </a:r>
          </a:p>
          <a:p>
            <a:pPr marL="0" indent="0">
              <a:buNone/>
            </a:pPr>
            <a:r>
              <a:rPr lang="en-US" sz="4000" dirty="0"/>
              <a:t>Must complete the interview process</a:t>
            </a:r>
          </a:p>
          <a:p>
            <a:endParaRPr lang="en-CA" sz="4000" dirty="0"/>
          </a:p>
        </p:txBody>
      </p:sp>
      <p:sp>
        <p:nvSpPr>
          <p:cNvPr id="4" name="TextBox 3">
            <a:extLst>
              <a:ext uri="{FF2B5EF4-FFF2-40B4-BE49-F238E27FC236}">
                <a16:creationId xmlns:a16="http://schemas.microsoft.com/office/drawing/2014/main" id="{00C82DB6-D1B5-3671-37EC-2D05598797CA}"/>
              </a:ext>
            </a:extLst>
          </p:cNvPr>
          <p:cNvSpPr txBox="1"/>
          <p:nvPr/>
        </p:nvSpPr>
        <p:spPr>
          <a:xfrm>
            <a:off x="0" y="6488668"/>
            <a:ext cx="1424066"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F07B2D10-B669-C714-6B7C-BF0CE4E9A9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9262" y="5448925"/>
            <a:ext cx="1409075" cy="1409075"/>
          </a:xfrm>
          <a:prstGeom prst="rect">
            <a:avLst/>
          </a:prstGeom>
        </p:spPr>
      </p:pic>
    </p:spTree>
    <p:extLst>
      <p:ext uri="{BB962C8B-B14F-4D97-AF65-F5344CB8AC3E}">
        <p14:creationId xmlns:p14="http://schemas.microsoft.com/office/powerpoint/2010/main" val="3297557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DC60B9-D80A-844C-6751-1EB1555B99BE}"/>
              </a:ext>
            </a:extLst>
          </p:cNvPr>
          <p:cNvSpPr>
            <a:spLocks noGrp="1"/>
          </p:cNvSpPr>
          <p:nvPr>
            <p:ph idx="1"/>
          </p:nvPr>
        </p:nvSpPr>
        <p:spPr>
          <a:xfrm>
            <a:off x="712033" y="393049"/>
            <a:ext cx="11127698" cy="4853508"/>
          </a:xfrm>
        </p:spPr>
        <p:txBody>
          <a:bodyPr>
            <a:noAutofit/>
          </a:bodyPr>
          <a:lstStyle/>
          <a:p>
            <a:pPr marL="0" indent="0" algn="ctr">
              <a:buNone/>
            </a:pPr>
            <a:r>
              <a:rPr lang="en-US" sz="4000" b="1" u="sng" dirty="0"/>
              <a:t>Checklist for C.O.P. group</a:t>
            </a:r>
          </a:p>
          <a:p>
            <a:pPr marL="0" indent="0" algn="ctr">
              <a:buNone/>
            </a:pPr>
            <a:endParaRPr lang="en-US" sz="4000" b="1" u="sng" dirty="0"/>
          </a:p>
          <a:p>
            <a:pPr marL="0" indent="0">
              <a:buNone/>
            </a:pPr>
            <a:r>
              <a:rPr lang="en-US" sz="4000" dirty="0"/>
              <a:t>Must become incorporated</a:t>
            </a:r>
          </a:p>
          <a:p>
            <a:pPr marL="0" indent="0">
              <a:buNone/>
            </a:pPr>
            <a:r>
              <a:rPr lang="en-US" sz="4000" dirty="0"/>
              <a:t>Must have Liability insurance for members</a:t>
            </a:r>
          </a:p>
          <a:p>
            <a:pPr marL="0" indent="0">
              <a:buNone/>
            </a:pPr>
            <a:r>
              <a:rPr lang="en-US" sz="4000" dirty="0"/>
              <a:t>Must have By Laws</a:t>
            </a:r>
          </a:p>
          <a:p>
            <a:pPr marL="0" indent="0">
              <a:buNone/>
            </a:pPr>
            <a:r>
              <a:rPr lang="en-US" sz="4000" dirty="0"/>
              <a:t>Must have an elected executive</a:t>
            </a:r>
          </a:p>
          <a:p>
            <a:pPr marL="0" indent="0">
              <a:buNone/>
            </a:pPr>
            <a:r>
              <a:rPr lang="en-US" sz="4000" dirty="0"/>
              <a:t>Must have an Annual General Meeting</a:t>
            </a:r>
          </a:p>
          <a:p>
            <a:pPr marL="0" indent="0">
              <a:buNone/>
            </a:pPr>
            <a:r>
              <a:rPr lang="en-US" sz="4000" dirty="0"/>
              <a:t>Must have money in the bank</a:t>
            </a:r>
          </a:p>
        </p:txBody>
      </p:sp>
      <p:sp>
        <p:nvSpPr>
          <p:cNvPr id="4" name="TextBox 3">
            <a:extLst>
              <a:ext uri="{FF2B5EF4-FFF2-40B4-BE49-F238E27FC236}">
                <a16:creationId xmlns:a16="http://schemas.microsoft.com/office/drawing/2014/main" id="{266563EE-229E-B465-2236-9E086612485A}"/>
              </a:ext>
            </a:extLst>
          </p:cNvPr>
          <p:cNvSpPr txBox="1"/>
          <p:nvPr/>
        </p:nvSpPr>
        <p:spPr>
          <a:xfrm>
            <a:off x="0" y="6488668"/>
            <a:ext cx="1424066" cy="369332"/>
          </a:xfrm>
          <a:prstGeom prst="rect">
            <a:avLst/>
          </a:prstGeom>
          <a:noFill/>
        </p:spPr>
        <p:txBody>
          <a:bodyPr wrap="square" rtlCol="0">
            <a:spAutoFit/>
          </a:bodyPr>
          <a:lstStyle/>
          <a:p>
            <a:r>
              <a:rPr lang="en-CA"/>
              <a:t>March 2025</a:t>
            </a:r>
            <a:endParaRPr lang="en-CA" dirty="0"/>
          </a:p>
        </p:txBody>
      </p:sp>
      <p:pic>
        <p:nvPicPr>
          <p:cNvPr id="6" name="Picture 5" descr="A blue and white shield with text&#10;&#10;AI-generated content may be incorrect.">
            <a:extLst>
              <a:ext uri="{FF2B5EF4-FFF2-40B4-BE49-F238E27FC236}">
                <a16:creationId xmlns:a16="http://schemas.microsoft.com/office/drawing/2014/main" id="{ED344EA3-C21F-BDB3-9DAB-32045F0101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3161" y="5089161"/>
            <a:ext cx="1768839" cy="1768839"/>
          </a:xfrm>
          <a:prstGeom prst="rect">
            <a:avLst/>
          </a:prstGeom>
        </p:spPr>
      </p:pic>
    </p:spTree>
    <p:extLst>
      <p:ext uri="{BB962C8B-B14F-4D97-AF65-F5344CB8AC3E}">
        <p14:creationId xmlns:p14="http://schemas.microsoft.com/office/powerpoint/2010/main" val="1976181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0156F-6CD9-8CA5-B7E9-4FC5DB1D02F2}"/>
              </a:ext>
            </a:extLst>
          </p:cNvPr>
          <p:cNvSpPr>
            <a:spLocks noGrp="1"/>
          </p:cNvSpPr>
          <p:nvPr>
            <p:ph type="ctrTitle"/>
          </p:nvPr>
        </p:nvSpPr>
        <p:spPr>
          <a:xfrm>
            <a:off x="-329784" y="134639"/>
            <a:ext cx="12521784" cy="5963317"/>
          </a:xfrm>
        </p:spPr>
        <p:txBody>
          <a:bodyPr>
            <a:noAutofit/>
          </a:bodyPr>
          <a:lstStyle/>
          <a:p>
            <a:pPr algn="ctr"/>
            <a:r>
              <a:rPr lang="en-US" sz="3600" dirty="0">
                <a:effectLst>
                  <a:outerShdw blurRad="38100" dist="38100" dir="2700000" algn="tl">
                    <a:srgbClr val="000000">
                      <a:alpha val="43137"/>
                    </a:srgbClr>
                  </a:outerShdw>
                </a:effectLst>
              </a:rPr>
              <a:t>Schedule  an appointment with your local law enforcement  agency  </a:t>
            </a: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and establish support </a:t>
            </a:r>
            <a:r>
              <a:rPr lang="en-US" sz="3600" dirty="0" err="1">
                <a:effectLst>
                  <a:outerShdw blurRad="38100" dist="38100" dir="2700000" algn="tl">
                    <a:srgbClr val="000000">
                      <a:alpha val="43137"/>
                    </a:srgbClr>
                  </a:outerShdw>
                </a:effectLst>
              </a:rPr>
              <a:t>indeveloping</a:t>
            </a:r>
            <a:r>
              <a:rPr lang="en-US" sz="3600" dirty="0">
                <a:effectLst>
                  <a:outerShdw blurRad="38100" dist="38100" dir="2700000" algn="tl">
                    <a:srgbClr val="000000">
                      <a:alpha val="43137"/>
                    </a:srgbClr>
                  </a:outerShdw>
                </a:effectLst>
              </a:rPr>
              <a:t> a  C.O.P.  group</a:t>
            </a:r>
            <a:br>
              <a:rPr lang="en-US" sz="3600" dirty="0">
                <a:effectLst>
                  <a:outerShdw blurRad="38100" dist="38100" dir="2700000" algn="tl">
                    <a:srgbClr val="000000">
                      <a:alpha val="43137"/>
                    </a:srgbClr>
                  </a:outerShdw>
                </a:effectLst>
              </a:rPr>
            </a:b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Meet with the Detachment  Commander if possible </a:t>
            </a: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or  another  available  officer</a:t>
            </a:r>
            <a:br>
              <a:rPr lang="en-US" sz="3600" dirty="0">
                <a:effectLst>
                  <a:outerShdw blurRad="38100" dist="38100" dir="2700000" algn="tl">
                    <a:srgbClr val="000000">
                      <a:alpha val="43137"/>
                    </a:srgbClr>
                  </a:outerShdw>
                </a:effectLst>
              </a:rPr>
            </a:b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ACOPA President will also contact local law enforcement to </a:t>
            </a: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speak with them on their roles and responsibilities as per our MOU</a:t>
            </a:r>
            <a:br>
              <a:rPr lang="en-US" sz="3600" b="1" dirty="0">
                <a:effectLst>
                  <a:outerShdw blurRad="38100" dist="38100" dir="2700000" algn="tl">
                    <a:srgbClr val="000000">
                      <a:alpha val="43137"/>
                    </a:srgbClr>
                  </a:outerShdw>
                </a:effectLst>
              </a:rPr>
            </a:br>
            <a:br>
              <a:rPr lang="en-US" sz="3600" b="1" dirty="0">
                <a:effectLst>
                  <a:outerShdw blurRad="38100" dist="38100" dir="2700000" algn="tl">
                    <a:srgbClr val="000000">
                      <a:alpha val="43137"/>
                    </a:srgbClr>
                  </a:outerShdw>
                </a:effectLst>
              </a:rPr>
            </a:br>
            <a:r>
              <a:rPr lang="en-US" sz="3600" dirty="0"/>
              <a:t>Ask  for  the  support of  a Liaison  Officer  to advise</a:t>
            </a:r>
            <a:br>
              <a:rPr lang="en-US" sz="3600" dirty="0"/>
            </a:br>
            <a:r>
              <a:rPr lang="en-US" sz="3600" dirty="0"/>
              <a:t>the group.  Bring the MOU with you to assist in these first steps.</a:t>
            </a:r>
            <a:br>
              <a:rPr lang="en-US" sz="3600" dirty="0"/>
            </a:br>
            <a:r>
              <a:rPr lang="en-US" sz="3600" b="1" dirty="0">
                <a:effectLst>
                  <a:outerShdw blurRad="38100" dist="38100" dir="2700000" algn="tl">
                    <a:srgbClr val="000000">
                      <a:alpha val="43137"/>
                    </a:srgbClr>
                  </a:outerShdw>
                </a:effectLst>
              </a:rPr>
              <a:t>.</a:t>
            </a:r>
            <a:br>
              <a:rPr lang="en-US" sz="4000" dirty="0"/>
            </a:br>
            <a:br>
              <a:rPr lang="en-US" sz="4000" dirty="0"/>
            </a:br>
            <a:endParaRPr lang="en-CA" sz="4000" dirty="0"/>
          </a:p>
        </p:txBody>
      </p:sp>
      <p:pic>
        <p:nvPicPr>
          <p:cNvPr id="5" name="Picture 4" descr="A blue and white shield with text&#10;&#10;AI-generated content may be incorrect.">
            <a:extLst>
              <a:ext uri="{FF2B5EF4-FFF2-40B4-BE49-F238E27FC236}">
                <a16:creationId xmlns:a16="http://schemas.microsoft.com/office/drawing/2014/main" id="{C092F6BA-48B8-DC4F-E50D-9F4A28D6AC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3056" y="5293484"/>
            <a:ext cx="1608944" cy="1608944"/>
          </a:xfrm>
          <a:prstGeom prst="rect">
            <a:avLst/>
          </a:prstGeom>
        </p:spPr>
      </p:pic>
      <p:sp>
        <p:nvSpPr>
          <p:cNvPr id="6" name="TextBox 5">
            <a:extLst>
              <a:ext uri="{FF2B5EF4-FFF2-40B4-BE49-F238E27FC236}">
                <a16:creationId xmlns:a16="http://schemas.microsoft.com/office/drawing/2014/main" id="{9F93D44E-4F6B-5C69-7176-326D41FA242B}"/>
              </a:ext>
            </a:extLst>
          </p:cNvPr>
          <p:cNvSpPr txBox="1"/>
          <p:nvPr/>
        </p:nvSpPr>
        <p:spPr>
          <a:xfrm>
            <a:off x="49967" y="6488668"/>
            <a:ext cx="1608943" cy="400110"/>
          </a:xfrm>
          <a:prstGeom prst="rect">
            <a:avLst/>
          </a:prstGeom>
          <a:noFill/>
        </p:spPr>
        <p:txBody>
          <a:bodyPr wrap="square" rtlCol="0">
            <a:spAutoFit/>
          </a:bodyPr>
          <a:lstStyle/>
          <a:p>
            <a:r>
              <a:rPr lang="en-CA" sz="2000" dirty="0"/>
              <a:t>March 2025</a:t>
            </a:r>
          </a:p>
        </p:txBody>
      </p:sp>
    </p:spTree>
    <p:extLst>
      <p:ext uri="{BB962C8B-B14F-4D97-AF65-F5344CB8AC3E}">
        <p14:creationId xmlns:p14="http://schemas.microsoft.com/office/powerpoint/2010/main" val="36022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48C911-8916-D3C3-7FD7-650834334678}"/>
              </a:ext>
            </a:extLst>
          </p:cNvPr>
          <p:cNvSpPr>
            <a:spLocks noGrp="1"/>
          </p:cNvSpPr>
          <p:nvPr>
            <p:ph idx="1"/>
          </p:nvPr>
        </p:nvSpPr>
        <p:spPr>
          <a:xfrm>
            <a:off x="199869" y="213166"/>
            <a:ext cx="11792262" cy="5453115"/>
          </a:xfrm>
        </p:spPr>
        <p:txBody>
          <a:bodyPr>
            <a:noAutofit/>
          </a:bodyPr>
          <a:lstStyle/>
          <a:p>
            <a:pPr marL="0" indent="0" algn="ctr">
              <a:buNone/>
            </a:pPr>
            <a:r>
              <a:rPr lang="en-US" sz="4000" b="1" u="sng" dirty="0"/>
              <a:t>Members of Citizens On Patrol will NOT:</a:t>
            </a:r>
          </a:p>
          <a:p>
            <a:pPr marL="0" indent="0" algn="ctr">
              <a:buNone/>
            </a:pPr>
            <a:endParaRPr lang="en-US" sz="4000" b="1" u="sng" dirty="0"/>
          </a:p>
          <a:p>
            <a:pPr marL="0" indent="0" algn="ctr">
              <a:buNone/>
            </a:pPr>
            <a:r>
              <a:rPr lang="en-US" sz="4000" dirty="0"/>
              <a:t>Carry a weapon of any kind</a:t>
            </a:r>
          </a:p>
          <a:p>
            <a:pPr marL="0" indent="0" algn="ctr">
              <a:buNone/>
            </a:pPr>
            <a:r>
              <a:rPr lang="en-US" sz="4000" dirty="0"/>
              <a:t>Make an arrest</a:t>
            </a:r>
          </a:p>
          <a:p>
            <a:pPr marL="0" indent="0" algn="ctr">
              <a:buNone/>
            </a:pPr>
            <a:r>
              <a:rPr lang="en-US" sz="4000" dirty="0"/>
              <a:t>Get out of vehicle</a:t>
            </a:r>
          </a:p>
          <a:p>
            <a:pPr marL="0" indent="0" algn="ctr">
              <a:buNone/>
            </a:pPr>
            <a:r>
              <a:rPr lang="en-US" sz="4000" dirty="0"/>
              <a:t>Patrol alone</a:t>
            </a:r>
          </a:p>
          <a:p>
            <a:pPr marL="0" indent="0" algn="ctr">
              <a:buNone/>
            </a:pPr>
            <a:r>
              <a:rPr lang="en-US" sz="4000" dirty="0"/>
              <a:t>Patrol with a pet or children</a:t>
            </a:r>
          </a:p>
          <a:p>
            <a:pPr marL="0" indent="0" algn="ctr">
              <a:buNone/>
            </a:pPr>
            <a:r>
              <a:rPr lang="en-US" sz="4000" dirty="0"/>
              <a:t>Break any driving laws</a:t>
            </a:r>
          </a:p>
          <a:p>
            <a:pPr marL="0" indent="0">
              <a:buNone/>
            </a:pPr>
            <a:endParaRPr lang="en-CA" sz="4000" dirty="0"/>
          </a:p>
        </p:txBody>
      </p:sp>
      <p:sp>
        <p:nvSpPr>
          <p:cNvPr id="4" name="TextBox 3">
            <a:extLst>
              <a:ext uri="{FF2B5EF4-FFF2-40B4-BE49-F238E27FC236}">
                <a16:creationId xmlns:a16="http://schemas.microsoft.com/office/drawing/2014/main" id="{E54C5EAD-E360-4EE3-235D-EA8EC28D5EB0}"/>
              </a:ext>
            </a:extLst>
          </p:cNvPr>
          <p:cNvSpPr txBox="1"/>
          <p:nvPr/>
        </p:nvSpPr>
        <p:spPr>
          <a:xfrm>
            <a:off x="0" y="6488668"/>
            <a:ext cx="1409076" cy="369332"/>
          </a:xfrm>
          <a:prstGeom prst="rect">
            <a:avLst/>
          </a:prstGeom>
          <a:noFill/>
        </p:spPr>
        <p:txBody>
          <a:bodyPr wrap="square" rtlCol="0">
            <a:spAutoFit/>
          </a:bodyPr>
          <a:lstStyle/>
          <a:p>
            <a:r>
              <a:rPr lang="en-CA" dirty="0"/>
              <a:t>March 2025</a:t>
            </a:r>
          </a:p>
        </p:txBody>
      </p:sp>
      <p:pic>
        <p:nvPicPr>
          <p:cNvPr id="6" name="Picture 5" descr="A blue and white shield with text&#10;&#10;AI-generated content may be incorrect.">
            <a:extLst>
              <a:ext uri="{FF2B5EF4-FFF2-40B4-BE49-F238E27FC236}">
                <a16:creationId xmlns:a16="http://schemas.microsoft.com/office/drawing/2014/main" id="{12E6B337-A9BB-E813-E6AE-82FD2C69F6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8164" y="5209082"/>
            <a:ext cx="1648918" cy="1648918"/>
          </a:xfrm>
          <a:prstGeom prst="rect">
            <a:avLst/>
          </a:prstGeom>
        </p:spPr>
      </p:pic>
    </p:spTree>
    <p:extLst>
      <p:ext uri="{BB962C8B-B14F-4D97-AF65-F5344CB8AC3E}">
        <p14:creationId xmlns:p14="http://schemas.microsoft.com/office/powerpoint/2010/main" val="34640971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E7E05-D838-5B77-C954-27246F48D786}"/>
              </a:ext>
            </a:extLst>
          </p:cNvPr>
          <p:cNvSpPr>
            <a:spLocks noGrp="1"/>
          </p:cNvSpPr>
          <p:nvPr>
            <p:ph type="title"/>
          </p:nvPr>
        </p:nvSpPr>
        <p:spPr>
          <a:xfrm>
            <a:off x="838200" y="2208915"/>
            <a:ext cx="10515600" cy="1325563"/>
          </a:xfrm>
        </p:spPr>
        <p:txBody>
          <a:bodyPr>
            <a:normAutofit fontScale="90000"/>
          </a:bodyPr>
          <a:lstStyle/>
          <a:p>
            <a:pPr algn="ctr"/>
            <a:r>
              <a:rPr lang="en-CA" sz="4400" dirty="0"/>
              <a:t>Thank you from the </a:t>
            </a:r>
            <a:r>
              <a:rPr lang="en-CA" sz="4400" b="1" dirty="0"/>
              <a:t>ACOPA Board </a:t>
            </a:r>
            <a:r>
              <a:rPr lang="en-CA" sz="4400" dirty="0"/>
              <a:t>for your passion for your community and for </a:t>
            </a:r>
            <a:br>
              <a:rPr lang="en-CA" sz="4400" dirty="0"/>
            </a:br>
            <a:r>
              <a:rPr lang="en-CA" sz="4400" dirty="0"/>
              <a:t>volunteering your time</a:t>
            </a:r>
            <a:br>
              <a:rPr lang="en-CA" dirty="0"/>
            </a:br>
            <a:br>
              <a:rPr lang="en-CA" dirty="0"/>
            </a:br>
            <a:r>
              <a:rPr lang="en-CA" sz="6700" dirty="0"/>
              <a:t>HAVE </a:t>
            </a:r>
            <a:r>
              <a:rPr lang="en-CA" sz="6700"/>
              <a:t>FUN  and  </a:t>
            </a:r>
            <a:r>
              <a:rPr lang="en-CA" sz="6700" dirty="0"/>
              <a:t>BE SAFE</a:t>
            </a:r>
          </a:p>
        </p:txBody>
      </p:sp>
      <p:pic>
        <p:nvPicPr>
          <p:cNvPr id="5" name="Content Placeholder 4" descr="A blue and white shield with text&#10;&#10;AI-generated content may be incorrect.">
            <a:extLst>
              <a:ext uri="{FF2B5EF4-FFF2-40B4-BE49-F238E27FC236}">
                <a16:creationId xmlns:a16="http://schemas.microsoft.com/office/drawing/2014/main" id="{87924F27-A63D-DB1E-7371-FD64F32D35A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91018" y="5423926"/>
            <a:ext cx="1325564" cy="1325564"/>
          </a:xfrm>
        </p:spPr>
      </p:pic>
      <p:sp>
        <p:nvSpPr>
          <p:cNvPr id="6" name="TextBox 5">
            <a:extLst>
              <a:ext uri="{FF2B5EF4-FFF2-40B4-BE49-F238E27FC236}">
                <a16:creationId xmlns:a16="http://schemas.microsoft.com/office/drawing/2014/main" id="{98368592-73EB-F833-3DB0-E39A03531F34}"/>
              </a:ext>
            </a:extLst>
          </p:cNvPr>
          <p:cNvSpPr txBox="1"/>
          <p:nvPr/>
        </p:nvSpPr>
        <p:spPr>
          <a:xfrm>
            <a:off x="0" y="6488668"/>
            <a:ext cx="1813810"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335686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0C74-6B67-5C2E-3558-54CD34D2FBCE}"/>
              </a:ext>
            </a:extLst>
          </p:cNvPr>
          <p:cNvSpPr>
            <a:spLocks noGrp="1"/>
          </p:cNvSpPr>
          <p:nvPr>
            <p:ph type="title"/>
          </p:nvPr>
        </p:nvSpPr>
        <p:spPr>
          <a:xfrm>
            <a:off x="254833" y="967985"/>
            <a:ext cx="11311887" cy="3837482"/>
          </a:xfrm>
        </p:spPr>
        <p:txBody>
          <a:bodyPr>
            <a:noAutofit/>
          </a:bodyPr>
          <a:lstStyle/>
          <a:p>
            <a:pPr algn="ctr"/>
            <a:r>
              <a:rPr lang="en-US" sz="4000" dirty="0"/>
              <a:t>Organize a community meeting - find a</a:t>
            </a:r>
            <a:br>
              <a:rPr lang="en-US" sz="4000" dirty="0"/>
            </a:br>
            <a:r>
              <a:rPr lang="en-US" sz="4000" dirty="0"/>
              <a:t>location – have coffee – ask the Liaison Officer</a:t>
            </a:r>
            <a:br>
              <a:rPr lang="en-US" sz="4000" dirty="0"/>
            </a:br>
            <a:r>
              <a:rPr lang="en-US" sz="4000" dirty="0"/>
              <a:t>to attend (work with their schedule) - ask ACOPA if someone can attend.</a:t>
            </a:r>
            <a:br>
              <a:rPr lang="en-US" sz="4000" dirty="0"/>
            </a:br>
            <a:r>
              <a:rPr lang="en-US" sz="4000" dirty="0"/>
              <a:t>Plan an evening where the C.O.P. program can</a:t>
            </a:r>
            <a:br>
              <a:rPr lang="en-US" sz="4000" dirty="0"/>
            </a:br>
            <a:r>
              <a:rPr lang="en-US" sz="4000" dirty="0"/>
              <a:t>be explained and questions answered.</a:t>
            </a:r>
            <a:endParaRPr lang="en-CA" sz="4000" dirty="0"/>
          </a:p>
        </p:txBody>
      </p:sp>
      <p:pic>
        <p:nvPicPr>
          <p:cNvPr id="5" name="Content Placeholder 4" descr="A blue and white shield with text&#10;&#10;AI-generated content may be incorrect.">
            <a:extLst>
              <a:ext uri="{FF2B5EF4-FFF2-40B4-BE49-F238E27FC236}">
                <a16:creationId xmlns:a16="http://schemas.microsoft.com/office/drawing/2014/main" id="{6938F8CF-13D3-7586-81BC-58056342742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1775" y="5097775"/>
            <a:ext cx="1760225" cy="1760225"/>
          </a:xfrm>
        </p:spPr>
      </p:pic>
      <p:sp>
        <p:nvSpPr>
          <p:cNvPr id="6" name="TextBox 5">
            <a:extLst>
              <a:ext uri="{FF2B5EF4-FFF2-40B4-BE49-F238E27FC236}">
                <a16:creationId xmlns:a16="http://schemas.microsoft.com/office/drawing/2014/main" id="{2C0E0D61-6DB8-0D4B-46C8-C245501E1EF1}"/>
              </a:ext>
            </a:extLst>
          </p:cNvPr>
          <p:cNvSpPr txBox="1"/>
          <p:nvPr/>
        </p:nvSpPr>
        <p:spPr>
          <a:xfrm>
            <a:off x="0" y="6488668"/>
            <a:ext cx="2164682" cy="369332"/>
          </a:xfrm>
          <a:prstGeom prst="rect">
            <a:avLst/>
          </a:prstGeom>
          <a:noFill/>
        </p:spPr>
        <p:txBody>
          <a:bodyPr wrap="square" rtlCol="0">
            <a:spAutoFit/>
          </a:bodyPr>
          <a:lstStyle/>
          <a:p>
            <a:r>
              <a:rPr lang="en-CA" dirty="0"/>
              <a:t>March 2025</a:t>
            </a:r>
          </a:p>
        </p:txBody>
      </p:sp>
    </p:spTree>
    <p:extLst>
      <p:ext uri="{BB962C8B-B14F-4D97-AF65-F5344CB8AC3E}">
        <p14:creationId xmlns:p14="http://schemas.microsoft.com/office/powerpoint/2010/main" val="168338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B2345-EFED-B4C6-FA65-D484F8960943}"/>
              </a:ext>
            </a:extLst>
          </p:cNvPr>
          <p:cNvSpPr>
            <a:spLocks noGrp="1"/>
          </p:cNvSpPr>
          <p:nvPr>
            <p:ph type="title"/>
          </p:nvPr>
        </p:nvSpPr>
        <p:spPr>
          <a:xfrm>
            <a:off x="509666" y="764499"/>
            <a:ext cx="11143938" cy="4304675"/>
          </a:xfrm>
        </p:spPr>
        <p:txBody>
          <a:bodyPr>
            <a:noAutofit/>
          </a:bodyPr>
          <a:lstStyle/>
          <a:p>
            <a:pPr algn="ctr"/>
            <a:r>
              <a:rPr lang="en-US" sz="4000" dirty="0"/>
              <a:t>Gather community support – speak to</a:t>
            </a:r>
            <a:br>
              <a:rPr lang="en-US" sz="4000" dirty="0"/>
            </a:br>
            <a:r>
              <a:rPr lang="en-US" sz="4000" dirty="0"/>
              <a:t>neighbours, friends, family, co-workers</a:t>
            </a:r>
            <a:br>
              <a:rPr lang="en-US" sz="4000" dirty="0"/>
            </a:br>
            <a:br>
              <a:rPr lang="en-US" sz="4000" dirty="0"/>
            </a:br>
            <a:r>
              <a:rPr lang="en-US" sz="4000" dirty="0"/>
              <a:t>Speak with local media, Chamber of Commerce, town and/or municipality to share your information</a:t>
            </a:r>
            <a:br>
              <a:rPr lang="en-US" sz="4000" dirty="0"/>
            </a:br>
            <a:r>
              <a:rPr lang="en-US" sz="4000" dirty="0"/>
              <a:t>about an upcoming meeting for the purpose of</a:t>
            </a:r>
            <a:br>
              <a:rPr lang="en-US" sz="4000" dirty="0"/>
            </a:br>
            <a:r>
              <a:rPr lang="en-US" sz="4000" dirty="0"/>
              <a:t>starting a C.O.P. group in the community.</a:t>
            </a:r>
            <a:br>
              <a:rPr lang="en-US" sz="4000" dirty="0"/>
            </a:br>
            <a:endParaRPr lang="en-CA" sz="4000" dirty="0"/>
          </a:p>
        </p:txBody>
      </p:sp>
      <p:pic>
        <p:nvPicPr>
          <p:cNvPr id="5" name="Content Placeholder 4" descr="A blue and white shield with text&#10;&#10;AI-generated content may be incorrect.">
            <a:extLst>
              <a:ext uri="{FF2B5EF4-FFF2-40B4-BE49-F238E27FC236}">
                <a16:creationId xmlns:a16="http://schemas.microsoft.com/office/drawing/2014/main" id="{AC4E118A-D098-5508-7F7C-F053D8DE9A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68262" y="5069174"/>
            <a:ext cx="1788826" cy="1788826"/>
          </a:xfrm>
        </p:spPr>
      </p:pic>
      <p:sp>
        <p:nvSpPr>
          <p:cNvPr id="6" name="TextBox 5">
            <a:extLst>
              <a:ext uri="{FF2B5EF4-FFF2-40B4-BE49-F238E27FC236}">
                <a16:creationId xmlns:a16="http://schemas.microsoft.com/office/drawing/2014/main" id="{7AB8915B-14C3-A5E6-C0D0-9CD1768128C7}"/>
              </a:ext>
            </a:extLst>
          </p:cNvPr>
          <p:cNvSpPr txBox="1"/>
          <p:nvPr/>
        </p:nvSpPr>
        <p:spPr>
          <a:xfrm>
            <a:off x="0" y="6457890"/>
            <a:ext cx="1788826" cy="400110"/>
          </a:xfrm>
          <a:prstGeom prst="rect">
            <a:avLst/>
          </a:prstGeom>
          <a:noFill/>
        </p:spPr>
        <p:txBody>
          <a:bodyPr wrap="square" rtlCol="0">
            <a:spAutoFit/>
          </a:bodyPr>
          <a:lstStyle/>
          <a:p>
            <a:r>
              <a:rPr lang="en-CA" sz="2000" dirty="0"/>
              <a:t>March 2025</a:t>
            </a:r>
          </a:p>
        </p:txBody>
      </p:sp>
    </p:spTree>
    <p:extLst>
      <p:ext uri="{BB962C8B-B14F-4D97-AF65-F5344CB8AC3E}">
        <p14:creationId xmlns:p14="http://schemas.microsoft.com/office/powerpoint/2010/main" val="137382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181F-2E57-D71D-E2B8-52902FDB0E3A}"/>
              </a:ext>
            </a:extLst>
          </p:cNvPr>
          <p:cNvSpPr>
            <a:spLocks noGrp="1"/>
          </p:cNvSpPr>
          <p:nvPr>
            <p:ph type="title"/>
          </p:nvPr>
        </p:nvSpPr>
        <p:spPr>
          <a:xfrm>
            <a:off x="134911" y="689547"/>
            <a:ext cx="11908566" cy="4122295"/>
          </a:xfrm>
        </p:spPr>
        <p:txBody>
          <a:bodyPr>
            <a:noAutofit/>
          </a:bodyPr>
          <a:lstStyle/>
          <a:p>
            <a:pPr algn="ctr"/>
            <a:r>
              <a:rPr lang="en-US" sz="4000" dirty="0"/>
              <a:t>Print off application forms for joining </a:t>
            </a:r>
            <a:br>
              <a:rPr lang="en-US" sz="4000" dirty="0"/>
            </a:br>
            <a:r>
              <a:rPr lang="en-US" sz="4000" dirty="0"/>
              <a:t>Alberta Citizens On Patrol from </a:t>
            </a:r>
            <a:br>
              <a:rPr lang="en-US" sz="4000" dirty="0"/>
            </a:br>
            <a:r>
              <a:rPr lang="en-US" sz="4000" dirty="0"/>
              <a:t>the ACOPA website</a:t>
            </a:r>
            <a:br>
              <a:rPr lang="en-US" sz="4000" dirty="0"/>
            </a:br>
            <a:br>
              <a:rPr lang="en-US" sz="4000" dirty="0"/>
            </a:br>
            <a:r>
              <a:rPr lang="en-US" sz="4000" dirty="0"/>
              <a:t>Have several copies available for the first</a:t>
            </a:r>
            <a:br>
              <a:rPr lang="en-US" sz="4000" dirty="0"/>
            </a:br>
            <a:r>
              <a:rPr lang="en-US" sz="4000" dirty="0"/>
              <a:t>organizational meeting. Use once an applicant passes the CRC and is cleared by law enforcement</a:t>
            </a:r>
            <a:br>
              <a:rPr lang="en-US" sz="4000" dirty="0"/>
            </a:br>
            <a:br>
              <a:rPr lang="en-US" sz="4000" dirty="0"/>
            </a:br>
            <a:r>
              <a:rPr lang="en-US" sz="4000" dirty="0"/>
              <a:t>https://acopa.ca/become-citizens-patrol-member</a:t>
            </a:r>
            <a:endParaRPr lang="en-CA" sz="4000" dirty="0"/>
          </a:p>
        </p:txBody>
      </p:sp>
      <p:pic>
        <p:nvPicPr>
          <p:cNvPr id="5" name="Content Placeholder 4" descr="A blue and white shield with text&#10;&#10;AI-generated content may be incorrect.">
            <a:extLst>
              <a:ext uri="{FF2B5EF4-FFF2-40B4-BE49-F238E27FC236}">
                <a16:creationId xmlns:a16="http://schemas.microsoft.com/office/drawing/2014/main" id="{06CFC466-09F6-034A-F827-98AE580DD4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28223" y="5142746"/>
            <a:ext cx="1715254" cy="1715254"/>
          </a:xfrm>
        </p:spPr>
      </p:pic>
      <p:sp>
        <p:nvSpPr>
          <p:cNvPr id="6" name="TextBox 5">
            <a:extLst>
              <a:ext uri="{FF2B5EF4-FFF2-40B4-BE49-F238E27FC236}">
                <a16:creationId xmlns:a16="http://schemas.microsoft.com/office/drawing/2014/main" id="{9F2097A4-A09E-0C9C-AAA9-DACD93E3B2CE}"/>
              </a:ext>
            </a:extLst>
          </p:cNvPr>
          <p:cNvSpPr txBox="1"/>
          <p:nvPr/>
        </p:nvSpPr>
        <p:spPr>
          <a:xfrm>
            <a:off x="0" y="6488668"/>
            <a:ext cx="1753850"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2899032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66318-1540-19F3-6449-057212D9A386}"/>
              </a:ext>
            </a:extLst>
          </p:cNvPr>
          <p:cNvSpPr>
            <a:spLocks noGrp="1"/>
          </p:cNvSpPr>
          <p:nvPr>
            <p:ph type="title"/>
          </p:nvPr>
        </p:nvSpPr>
        <p:spPr>
          <a:xfrm>
            <a:off x="449705" y="455066"/>
            <a:ext cx="11422505" cy="5376108"/>
          </a:xfrm>
        </p:spPr>
        <p:txBody>
          <a:bodyPr>
            <a:noAutofit/>
          </a:bodyPr>
          <a:lstStyle/>
          <a:p>
            <a:pPr algn="ctr"/>
            <a:r>
              <a:rPr lang="en-US" sz="4000" dirty="0"/>
              <a:t>Volunteers wishing to join the C.O.P. group must obtain a Criminal Record Check completed with the local law enforcement agency</a:t>
            </a:r>
          </a:p>
        </p:txBody>
      </p:sp>
      <p:pic>
        <p:nvPicPr>
          <p:cNvPr id="5" name="Content Placeholder 4" descr="A blue and white shield with text&#10;&#10;AI-generated content may be incorrect.">
            <a:extLst>
              <a:ext uri="{FF2B5EF4-FFF2-40B4-BE49-F238E27FC236}">
                <a16:creationId xmlns:a16="http://schemas.microsoft.com/office/drawing/2014/main" id="{6698E4D2-84BD-C55C-E5C8-884EAE7AF7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87343" y="5325086"/>
            <a:ext cx="1532914" cy="1532914"/>
          </a:xfrm>
        </p:spPr>
      </p:pic>
      <p:sp>
        <p:nvSpPr>
          <p:cNvPr id="6" name="TextBox 5">
            <a:extLst>
              <a:ext uri="{FF2B5EF4-FFF2-40B4-BE49-F238E27FC236}">
                <a16:creationId xmlns:a16="http://schemas.microsoft.com/office/drawing/2014/main" id="{96546880-9704-4273-2B64-C643F5D205A8}"/>
              </a:ext>
            </a:extLst>
          </p:cNvPr>
          <p:cNvSpPr txBox="1"/>
          <p:nvPr/>
        </p:nvSpPr>
        <p:spPr>
          <a:xfrm>
            <a:off x="0" y="6488668"/>
            <a:ext cx="1469037" cy="369332"/>
          </a:xfrm>
          <a:prstGeom prst="rect">
            <a:avLst/>
          </a:prstGeom>
          <a:noFill/>
        </p:spPr>
        <p:txBody>
          <a:bodyPr wrap="square" rtlCol="0">
            <a:spAutoFit/>
          </a:bodyPr>
          <a:lstStyle/>
          <a:p>
            <a:r>
              <a:rPr lang="en-CA" dirty="0"/>
              <a:t>March 2025</a:t>
            </a:r>
          </a:p>
        </p:txBody>
      </p:sp>
    </p:spTree>
    <p:extLst>
      <p:ext uri="{BB962C8B-B14F-4D97-AF65-F5344CB8AC3E}">
        <p14:creationId xmlns:p14="http://schemas.microsoft.com/office/powerpoint/2010/main" val="192714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09D6D-8195-BB85-B19D-963F63171DC1}"/>
              </a:ext>
            </a:extLst>
          </p:cNvPr>
          <p:cNvSpPr>
            <a:spLocks noGrp="1"/>
          </p:cNvSpPr>
          <p:nvPr>
            <p:ph idx="1"/>
          </p:nvPr>
        </p:nvSpPr>
        <p:spPr>
          <a:xfrm>
            <a:off x="158958" y="0"/>
            <a:ext cx="12033041" cy="6858000"/>
          </a:xfrm>
        </p:spPr>
        <p:txBody>
          <a:bodyPr>
            <a:normAutofit fontScale="40000" lnSpcReduction="20000"/>
          </a:bodyPr>
          <a:lstStyle/>
          <a:p>
            <a:pPr marL="0" indent="0" algn="ctr">
              <a:buNone/>
            </a:pPr>
            <a:r>
              <a:rPr lang="en-US" sz="5100" b="1" u="sng" dirty="0"/>
              <a:t>Steps for accepting all members to the group</a:t>
            </a:r>
          </a:p>
          <a:p>
            <a:pPr marL="0" indent="0" algn="ctr">
              <a:buNone/>
            </a:pPr>
            <a:endParaRPr lang="en-US" sz="4200" b="1" u="sng" dirty="0"/>
          </a:p>
          <a:p>
            <a:pPr marL="0" indent="0" algn="ctr">
              <a:buNone/>
            </a:pPr>
            <a:endParaRPr lang="en-US" sz="5100" b="1" u="sng" dirty="0"/>
          </a:p>
          <a:p>
            <a:pPr marL="0" indent="0">
              <a:buNone/>
            </a:pPr>
            <a:r>
              <a:rPr lang="en-US" sz="5100" b="1" dirty="0"/>
              <a:t>1.  </a:t>
            </a:r>
            <a:r>
              <a:rPr lang="en-US" sz="5100" dirty="0"/>
              <a:t>Please go to your local detachment and ask for a </a:t>
            </a:r>
            <a:r>
              <a:rPr lang="en-US" sz="5100" b="1" u="sng" dirty="0"/>
              <a:t>Criminal Record Check </a:t>
            </a:r>
            <a:r>
              <a:rPr lang="en-US" sz="5100" dirty="0"/>
              <a:t>to join  </a:t>
            </a:r>
          </a:p>
          <a:p>
            <a:pPr marL="0" indent="0">
              <a:buNone/>
            </a:pPr>
            <a:r>
              <a:rPr lang="en-US" sz="5100" dirty="0"/>
              <a:t>      </a:t>
            </a:r>
            <a:r>
              <a:rPr lang="en-US" sz="5100" b="1" dirty="0"/>
              <a:t>Citizens on Patrol.  </a:t>
            </a:r>
            <a:r>
              <a:rPr lang="en-US" sz="5100" dirty="0"/>
              <a:t>You can bring an ACOPA Application with you if you have one</a:t>
            </a:r>
          </a:p>
          <a:p>
            <a:pPr marL="0" indent="0">
              <a:buNone/>
            </a:pPr>
            <a:endParaRPr lang="en-US" sz="5100" dirty="0"/>
          </a:p>
          <a:p>
            <a:pPr marL="0" indent="0">
              <a:buNone/>
            </a:pPr>
            <a:r>
              <a:rPr lang="en-US" sz="5100" b="1" dirty="0"/>
              <a:t>2. </a:t>
            </a:r>
            <a:r>
              <a:rPr lang="en-US" sz="5100" dirty="0"/>
              <a:t>If they pass the </a:t>
            </a:r>
            <a:r>
              <a:rPr lang="en-US" sz="5100" b="1" u="sng" dirty="0"/>
              <a:t>Criminal Record </a:t>
            </a:r>
            <a:r>
              <a:rPr lang="en-US" sz="5100" b="1" dirty="0"/>
              <a:t>Check </a:t>
            </a:r>
            <a:r>
              <a:rPr lang="en-US" sz="5100" dirty="0"/>
              <a:t>please have them fill out an </a:t>
            </a:r>
            <a:r>
              <a:rPr lang="en-US" sz="5100" b="1" dirty="0"/>
              <a:t>ACOPA application form</a:t>
            </a:r>
          </a:p>
          <a:p>
            <a:pPr marL="0" indent="0">
              <a:buNone/>
            </a:pPr>
            <a:r>
              <a:rPr lang="en-US" sz="5100" b="1" dirty="0"/>
              <a:t>     </a:t>
            </a:r>
            <a:r>
              <a:rPr lang="en-US" sz="5100" dirty="0"/>
              <a:t>if they have not already done so                  </a:t>
            </a:r>
            <a:r>
              <a:rPr lang="en-US" sz="5100" b="1" dirty="0"/>
              <a:t> </a:t>
            </a:r>
            <a:r>
              <a:rPr lang="en-US" sz="5100" b="1" dirty="0">
                <a:solidFill>
                  <a:srgbClr val="0070C0"/>
                </a:solidFill>
                <a:hlinkClick r:id="rId2">
                  <a:extLst>
                    <a:ext uri="{A12FA001-AC4F-418D-AE19-62706E023703}">
                      <ahyp:hlinkClr xmlns:ahyp="http://schemas.microsoft.com/office/drawing/2018/hyperlinkcolor" val="tx"/>
                    </a:ext>
                  </a:extLst>
                </a:hlinkClick>
              </a:rPr>
              <a:t>https://acopa.ca/become-citizens-patrol-member</a:t>
            </a:r>
            <a:endParaRPr lang="en-US" sz="5100" b="1" dirty="0">
              <a:solidFill>
                <a:srgbClr val="0070C0"/>
              </a:solidFill>
            </a:endParaRPr>
          </a:p>
          <a:p>
            <a:pPr marL="0" indent="0">
              <a:buNone/>
            </a:pPr>
            <a:endParaRPr lang="en-US" sz="5100" b="1" dirty="0"/>
          </a:p>
          <a:p>
            <a:pPr marL="0" indent="0">
              <a:buNone/>
            </a:pPr>
            <a:r>
              <a:rPr lang="en-US" sz="5100" b="1" dirty="0"/>
              <a:t>3. </a:t>
            </a:r>
            <a:r>
              <a:rPr lang="en-US" sz="5100" dirty="0"/>
              <a:t>Once you have their </a:t>
            </a:r>
            <a:r>
              <a:rPr lang="en-US" sz="5100" b="1" u="sng" dirty="0"/>
              <a:t>Criminal Record Check </a:t>
            </a:r>
            <a:r>
              <a:rPr lang="en-US" sz="5100" dirty="0"/>
              <a:t>and </a:t>
            </a:r>
            <a:r>
              <a:rPr lang="en-US" sz="5100" b="1" u="sng" dirty="0"/>
              <a:t>ACOPA Application form </a:t>
            </a:r>
            <a:r>
              <a:rPr lang="en-US" sz="5100" dirty="0"/>
              <a:t>you will work with    </a:t>
            </a:r>
          </a:p>
          <a:p>
            <a:pPr marL="0" indent="0">
              <a:buNone/>
            </a:pPr>
            <a:r>
              <a:rPr lang="en-US" sz="5100" dirty="0"/>
              <a:t>     your liaison to see if they and other members from your local detachment feel this person is an </a:t>
            </a:r>
          </a:p>
          <a:p>
            <a:pPr marL="0" indent="0">
              <a:buNone/>
            </a:pPr>
            <a:r>
              <a:rPr lang="en-US" sz="5100" dirty="0"/>
              <a:t>     appropriate fit for the group. If they say </a:t>
            </a:r>
            <a:r>
              <a:rPr lang="en-US" sz="5100" b="1" i="1" u="sng" dirty="0"/>
              <a:t>YES</a:t>
            </a:r>
            <a:r>
              <a:rPr lang="en-US" sz="5100" b="1" u="sng" dirty="0"/>
              <a:t> </a:t>
            </a:r>
            <a:r>
              <a:rPr lang="en-US" sz="5100" dirty="0"/>
              <a:t>you will move onto a small interview process. </a:t>
            </a:r>
            <a:r>
              <a:rPr lang="en-US" sz="5100" b="1" u="sng" dirty="0"/>
              <a:t>If</a:t>
            </a:r>
            <a:r>
              <a:rPr lang="en-US" sz="5100" dirty="0"/>
              <a:t> </a:t>
            </a:r>
          </a:p>
          <a:p>
            <a:pPr marL="0" indent="0">
              <a:buNone/>
            </a:pPr>
            <a:r>
              <a:rPr lang="en-US" sz="5100" dirty="0"/>
              <a:t>    your liaison says they are  </a:t>
            </a:r>
            <a:r>
              <a:rPr lang="en-US" sz="5100" b="1" i="1" u="sng" dirty="0"/>
              <a:t>not an appropriate fit</a:t>
            </a:r>
            <a:r>
              <a:rPr lang="en-US" sz="5100" b="1" i="1" dirty="0"/>
              <a:t> </a:t>
            </a:r>
            <a:r>
              <a:rPr lang="en-US" sz="5100" dirty="0"/>
              <a:t>then they </a:t>
            </a:r>
            <a:r>
              <a:rPr lang="en-US" sz="5100" b="1" i="1" u="sng" dirty="0"/>
              <a:t>can </a:t>
            </a:r>
            <a:r>
              <a:rPr lang="en-US" sz="5100" b="1" i="1" u="sng" dirty="0">
                <a:solidFill>
                  <a:srgbClr val="FF0000"/>
                </a:solidFill>
              </a:rPr>
              <a:t>NOT</a:t>
            </a:r>
            <a:r>
              <a:rPr lang="en-US" sz="5100" b="1" i="1" u="sng" dirty="0"/>
              <a:t> join</a:t>
            </a:r>
            <a:r>
              <a:rPr lang="en-US" sz="5100" b="1" dirty="0"/>
              <a:t>. </a:t>
            </a:r>
            <a:r>
              <a:rPr lang="en-US" sz="5100" b="1" i="1" dirty="0"/>
              <a:t> </a:t>
            </a:r>
            <a:r>
              <a:rPr lang="en-US" sz="5100" dirty="0"/>
              <a:t>RCMP and local law enforcement    </a:t>
            </a:r>
          </a:p>
          <a:p>
            <a:pPr marL="0" indent="0">
              <a:buNone/>
            </a:pPr>
            <a:r>
              <a:rPr lang="en-US" sz="5100" dirty="0"/>
              <a:t>    agencies </a:t>
            </a:r>
            <a:r>
              <a:rPr lang="en-US" sz="5100" b="1" i="1" u="sng" dirty="0"/>
              <a:t>do not </a:t>
            </a:r>
            <a:r>
              <a:rPr lang="en-US" sz="5100" dirty="0"/>
              <a:t>need to provide a reason why. </a:t>
            </a:r>
          </a:p>
          <a:p>
            <a:pPr marL="0" indent="0">
              <a:buNone/>
            </a:pPr>
            <a:endParaRPr lang="en-US" sz="5100" dirty="0"/>
          </a:p>
          <a:p>
            <a:pPr marL="0" indent="0" algn="ctr">
              <a:buNone/>
            </a:pPr>
            <a:r>
              <a:rPr lang="en-US" sz="6000" b="1" dirty="0">
                <a:solidFill>
                  <a:srgbClr val="FF0000"/>
                </a:solidFill>
              </a:rPr>
              <a:t>RCMP and your local law enforcement agencies</a:t>
            </a:r>
          </a:p>
          <a:p>
            <a:pPr marL="0" indent="0" algn="ctr">
              <a:buNone/>
            </a:pPr>
            <a:r>
              <a:rPr lang="en-US" sz="6000" b="1" dirty="0">
                <a:solidFill>
                  <a:srgbClr val="FF0000"/>
                </a:solidFill>
              </a:rPr>
              <a:t> have the FINAL say in </a:t>
            </a:r>
          </a:p>
          <a:p>
            <a:pPr marL="0" indent="0" algn="ctr">
              <a:buNone/>
            </a:pPr>
            <a:r>
              <a:rPr lang="en-US" sz="6000" b="1" dirty="0">
                <a:solidFill>
                  <a:srgbClr val="FF0000"/>
                </a:solidFill>
              </a:rPr>
              <a:t>     ALL group members</a:t>
            </a:r>
          </a:p>
          <a:p>
            <a:pPr marL="0" indent="0">
              <a:buNone/>
            </a:pPr>
            <a:endParaRPr lang="en-CA" dirty="0"/>
          </a:p>
        </p:txBody>
      </p:sp>
      <p:pic>
        <p:nvPicPr>
          <p:cNvPr id="5" name="Picture 4" descr="A blue and white shield with text&#10;&#10;AI-generated content may be incorrect.">
            <a:extLst>
              <a:ext uri="{FF2B5EF4-FFF2-40B4-BE49-F238E27FC236}">
                <a16:creationId xmlns:a16="http://schemas.microsoft.com/office/drawing/2014/main" id="{4D43B9C4-9CE8-8AE7-1CDE-8E8423B1F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2898" y="5591956"/>
            <a:ext cx="1266044" cy="1266044"/>
          </a:xfrm>
          <a:prstGeom prst="rect">
            <a:avLst/>
          </a:prstGeom>
        </p:spPr>
      </p:pic>
      <p:sp>
        <p:nvSpPr>
          <p:cNvPr id="6" name="TextBox 5">
            <a:extLst>
              <a:ext uri="{FF2B5EF4-FFF2-40B4-BE49-F238E27FC236}">
                <a16:creationId xmlns:a16="http://schemas.microsoft.com/office/drawing/2014/main" id="{799BB05F-85CF-5C18-CB99-2B2A445969F0}"/>
              </a:ext>
            </a:extLst>
          </p:cNvPr>
          <p:cNvSpPr txBox="1"/>
          <p:nvPr/>
        </p:nvSpPr>
        <p:spPr>
          <a:xfrm>
            <a:off x="0" y="6488668"/>
            <a:ext cx="2563319" cy="369332"/>
          </a:xfrm>
          <a:prstGeom prst="rect">
            <a:avLst/>
          </a:prstGeom>
          <a:noFill/>
        </p:spPr>
        <p:txBody>
          <a:bodyPr wrap="square" rtlCol="0">
            <a:spAutoFit/>
          </a:bodyPr>
          <a:lstStyle/>
          <a:p>
            <a:r>
              <a:rPr lang="en-CA" dirty="0"/>
              <a:t>March 2025</a:t>
            </a:r>
          </a:p>
        </p:txBody>
      </p:sp>
    </p:spTree>
    <p:extLst>
      <p:ext uri="{BB962C8B-B14F-4D97-AF65-F5344CB8AC3E}">
        <p14:creationId xmlns:p14="http://schemas.microsoft.com/office/powerpoint/2010/main" val="172946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E22C2C-C9C1-21F0-967B-F64D5B2F3B3C}"/>
              </a:ext>
            </a:extLst>
          </p:cNvPr>
          <p:cNvSpPr>
            <a:spLocks noGrp="1"/>
          </p:cNvSpPr>
          <p:nvPr>
            <p:ph idx="1"/>
          </p:nvPr>
        </p:nvSpPr>
        <p:spPr>
          <a:xfrm>
            <a:off x="224852" y="209862"/>
            <a:ext cx="11128948" cy="5967101"/>
          </a:xfrm>
        </p:spPr>
        <p:txBody>
          <a:bodyPr>
            <a:normAutofit fontScale="92500" lnSpcReduction="10000"/>
          </a:bodyPr>
          <a:lstStyle/>
          <a:p>
            <a:pPr marL="0" indent="0" algn="ctr">
              <a:buNone/>
            </a:pPr>
            <a:r>
              <a:rPr lang="en-US" sz="4900" b="1" u="sng" dirty="0"/>
              <a:t>INTERVIEW QUESTIONS</a:t>
            </a:r>
          </a:p>
          <a:p>
            <a:pPr marL="0" indent="0" algn="ctr">
              <a:buNone/>
            </a:pPr>
            <a:endParaRPr lang="en-US" sz="3000" b="1" u="sng" dirty="0"/>
          </a:p>
          <a:p>
            <a:r>
              <a:rPr lang="en-US" sz="4000" dirty="0"/>
              <a:t>Why have you chosen to volunteer for Citizens On Patrol (C.O.P.)?</a:t>
            </a:r>
          </a:p>
          <a:p>
            <a:r>
              <a:rPr lang="en-US" sz="4000" dirty="0"/>
              <a:t>Are you aware that C.O.P. do not arrest people?</a:t>
            </a:r>
          </a:p>
          <a:p>
            <a:r>
              <a:rPr lang="en-US" sz="4000" dirty="0"/>
              <a:t>Are you aware that C.O.P. do not act as a police agent or otherwise?</a:t>
            </a:r>
          </a:p>
          <a:p>
            <a:r>
              <a:rPr lang="en-US" sz="4000" dirty="0"/>
              <a:t>Are you aware that the only role of C.O.P. is to observe and report when it is safe to do so?</a:t>
            </a:r>
          </a:p>
          <a:p>
            <a:r>
              <a:rPr lang="en-US" sz="4000" dirty="0"/>
              <a:t>Generally, how much time will you be able to devote to patrolling?</a:t>
            </a:r>
          </a:p>
        </p:txBody>
      </p:sp>
      <p:pic>
        <p:nvPicPr>
          <p:cNvPr id="5" name="Picture 4" descr="A blue and white shield with text&#10;&#10;AI-generated content may be incorrect.">
            <a:extLst>
              <a:ext uri="{FF2B5EF4-FFF2-40B4-BE49-F238E27FC236}">
                <a16:creationId xmlns:a16="http://schemas.microsoft.com/office/drawing/2014/main" id="{6D1F6E7F-0632-F459-343F-00A5D5F5E4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2872" y="5567363"/>
            <a:ext cx="1219200" cy="1219200"/>
          </a:xfrm>
          <a:prstGeom prst="rect">
            <a:avLst/>
          </a:prstGeom>
        </p:spPr>
      </p:pic>
      <p:sp>
        <p:nvSpPr>
          <p:cNvPr id="6" name="TextBox 5">
            <a:extLst>
              <a:ext uri="{FF2B5EF4-FFF2-40B4-BE49-F238E27FC236}">
                <a16:creationId xmlns:a16="http://schemas.microsoft.com/office/drawing/2014/main" id="{D828FCAF-95AE-1FAC-06AF-F6B9B28DEB0D}"/>
              </a:ext>
            </a:extLst>
          </p:cNvPr>
          <p:cNvSpPr txBox="1"/>
          <p:nvPr/>
        </p:nvSpPr>
        <p:spPr>
          <a:xfrm>
            <a:off x="109928" y="6463472"/>
            <a:ext cx="1573968" cy="369332"/>
          </a:xfrm>
          <a:prstGeom prst="rect">
            <a:avLst/>
          </a:prstGeom>
          <a:noFill/>
        </p:spPr>
        <p:txBody>
          <a:bodyPr wrap="square" rtlCol="0">
            <a:spAutoFit/>
          </a:bodyPr>
          <a:lstStyle/>
          <a:p>
            <a:r>
              <a:rPr lang="en-CA"/>
              <a:t>March 2025</a:t>
            </a:r>
            <a:endParaRPr lang="en-CA" dirty="0"/>
          </a:p>
        </p:txBody>
      </p:sp>
    </p:spTree>
    <p:extLst>
      <p:ext uri="{BB962C8B-B14F-4D97-AF65-F5344CB8AC3E}">
        <p14:creationId xmlns:p14="http://schemas.microsoft.com/office/powerpoint/2010/main" val="1433365340"/>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TM04033923[[fn=Depth]]</Template>
  <TotalTime>19892</TotalTime>
  <Words>1564</Words>
  <Application>Microsoft Office PowerPoint</Application>
  <PresentationFormat>Widescreen</PresentationFormat>
  <Paragraphs>190</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Arial</vt:lpstr>
      <vt:lpstr>Corbel</vt:lpstr>
      <vt:lpstr>Depth</vt:lpstr>
      <vt:lpstr>How to start a  Citizens on Patrol  group in your community </vt:lpstr>
      <vt:lpstr>Contact ACOPA at president@acopa.ca  and let the provincial board know  that the community would like  assistance getting started.   ACOPA will assign someone from the board  (your ACOPA Liaison)  who will assist with questions and getting started. </vt:lpstr>
      <vt:lpstr>Schedule  an appointment with your local law enforcement  agency   and establish support indeveloping a  C.O.P.  group  Meet with the Detachment  Commander if possible  or  another  available  officer  ACOPA President will also contact local law enforcement to  speak with them on their roles and responsibilities as per our MOU  Ask  for  the  support of  a Liaison  Officer  to advise the group.  Bring the MOU with you to assist in these first steps. .  </vt:lpstr>
      <vt:lpstr>Organize a community meeting - find a location – have coffee – ask the Liaison Officer to attend (work with their schedule) - ask ACOPA if someone can attend. Plan an evening where the C.O.P. program can be explained and questions answered.</vt:lpstr>
      <vt:lpstr>Gather community support – speak to neighbours, friends, family, co-workers  Speak with local media, Chamber of Commerce, town and/or municipality to share your information about an upcoming meeting for the purpose of starting a C.O.P. group in the community. </vt:lpstr>
      <vt:lpstr>Print off application forms for joining  Alberta Citizens On Patrol from  the ACOPA website  Have several copies available for the first organizational meeting. Use once an applicant passes the CRC and is cleared by law enforcement  https://acopa.ca/become-citizens-patrol-member</vt:lpstr>
      <vt:lpstr>Volunteers wishing to join the C.O.P. group must obtain a Criminal Record Check completed with the local law enforcement agency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from the ACOPA Board for your passion for your community and for  volunteering your time  HAVE FUN  and  BE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Kimberly Hurst</dc:creator>
  <cp:lastModifiedBy>Kimberly Hurst</cp:lastModifiedBy>
  <cp:revision>2</cp:revision>
  <dcterms:created xsi:type="dcterms:W3CDTF">2025-03-05T02:52:29Z</dcterms:created>
  <dcterms:modified xsi:type="dcterms:W3CDTF">2025-04-22T23:56:14Z</dcterms:modified>
</cp:coreProperties>
</file>